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31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658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E52B1-AB1B-4004-A754-A53B3AAD928F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A049E-2BD5-4042-ADF6-627A552A5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59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C:\Users\kiersten.curti\Desktop\Benchmark.2017\First.Year.1968\Run118.final.model.comparisons\Historical.retrospective.wmf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3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3936" y="1583436"/>
            <a:ext cx="4741545" cy="4072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703314" y="1588291"/>
            <a:ext cx="4780280" cy="3947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82C6-FEBB-4F39-8AE5-14E76CBFEE6A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81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57E6-703A-47A7-BCF8-10B5BF56AEBA}" type="datetime1">
              <a:rPr lang="en-US" smtClean="0"/>
              <a:t>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07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042" y="245618"/>
            <a:ext cx="682561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7476" y="2449322"/>
            <a:ext cx="5469255" cy="2019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9573" y="6463538"/>
            <a:ext cx="243331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25.jpg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file:///M:\Kiersten_Curti\Fishery-independent.data\Combined.US.Can.Egg.Index\Through2022\Combined.SSB.mill.mt.Egg.Index.wm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5605" y="1989835"/>
            <a:ext cx="73209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475" dirty="0"/>
              <a:t>T</a:t>
            </a:r>
            <a:r>
              <a:rPr sz="6000" spc="65" dirty="0"/>
              <a:t>o</a:t>
            </a:r>
            <a:r>
              <a:rPr sz="6000" spc="70" dirty="0"/>
              <a:t>R</a:t>
            </a:r>
            <a:r>
              <a:rPr sz="6000" spc="-170" dirty="0"/>
              <a:t> </a:t>
            </a:r>
            <a:r>
              <a:rPr sz="6000" dirty="0"/>
              <a:t>5:</a:t>
            </a:r>
            <a:r>
              <a:rPr sz="6000" spc="-160" dirty="0"/>
              <a:t> </a:t>
            </a:r>
            <a:r>
              <a:rPr sz="6000" spc="-10" dirty="0"/>
              <a:t>Atlantic</a:t>
            </a:r>
            <a:r>
              <a:rPr sz="6000" spc="-170" dirty="0"/>
              <a:t> </a:t>
            </a:r>
            <a:r>
              <a:rPr sz="6000" spc="-10" dirty="0"/>
              <a:t>mackerel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3505200" y="3311857"/>
            <a:ext cx="5105399" cy="18697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48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Kiersten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Curti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Alex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Hansell </a:t>
            </a:r>
            <a:endParaRPr lang="en-US" sz="2400" spc="-10" dirty="0" smtClean="0">
              <a:latin typeface="Calibri"/>
              <a:cs typeface="Calibri"/>
            </a:endParaRPr>
          </a:p>
          <a:p>
            <a:pPr marL="12700" marR="5080" algn="ctr">
              <a:lnSpc>
                <a:spcPct val="124800"/>
              </a:lnSpc>
              <a:spcBef>
                <a:spcPts val="100"/>
              </a:spcBef>
            </a:pPr>
            <a:r>
              <a:rPr lang="en-US" sz="2400" spc="-10" dirty="0" smtClean="0">
                <a:latin typeface="Calibri"/>
                <a:cs typeface="Calibri"/>
              </a:rPr>
              <a:t>State-space Research Track Peer Review</a:t>
            </a:r>
          </a:p>
          <a:p>
            <a:pPr marL="12700" marR="5080" algn="ctr">
              <a:lnSpc>
                <a:spcPct val="124800"/>
              </a:lnSpc>
              <a:spcBef>
                <a:spcPts val="100"/>
              </a:spcBef>
            </a:pPr>
            <a:r>
              <a:rPr sz="2400" spc="-10" dirty="0" smtClean="0">
                <a:latin typeface="Calibri"/>
                <a:cs typeface="Calibri"/>
              </a:rPr>
              <a:t>Working</a:t>
            </a:r>
            <a:r>
              <a:rPr sz="2400" spc="-70" dirty="0" smtClean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paper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10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10"/>
              </a:spcBef>
            </a:pPr>
            <a:r>
              <a:rPr sz="2400" spc="-10" dirty="0">
                <a:latin typeface="Calibri"/>
                <a:cs typeface="Calibri"/>
              </a:rPr>
              <a:t>2/09/24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80040" y="5262342"/>
            <a:ext cx="2846386" cy="10349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425" y="5027607"/>
            <a:ext cx="3340453" cy="10534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1204" y="134786"/>
            <a:ext cx="2906524" cy="31522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7919" y="3453543"/>
            <a:ext cx="2763551" cy="2995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822" y="1599337"/>
            <a:ext cx="4711433" cy="46254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84723" y="1709420"/>
            <a:ext cx="17926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Block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 </a:t>
            </a:r>
            <a:r>
              <a:rPr sz="1800" spc="-20" dirty="0">
                <a:latin typeface="Calibri"/>
                <a:cs typeface="Calibri"/>
              </a:rPr>
              <a:t>Catch </a:t>
            </a:r>
            <a:r>
              <a:rPr sz="1800" dirty="0">
                <a:latin typeface="Calibri"/>
                <a:cs typeface="Calibri"/>
              </a:rPr>
              <a:t>Block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 Egg </a:t>
            </a:r>
            <a:r>
              <a:rPr sz="1800" spc="-20" dirty="0">
                <a:latin typeface="Calibri"/>
                <a:cs typeface="Calibri"/>
              </a:rPr>
              <a:t>index </a:t>
            </a:r>
            <a:r>
              <a:rPr sz="1800" dirty="0">
                <a:latin typeface="Calibri"/>
                <a:cs typeface="Calibri"/>
              </a:rPr>
              <a:t>Block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 </a:t>
            </a:r>
            <a:r>
              <a:rPr sz="1800" spc="-10" dirty="0">
                <a:latin typeface="Calibri"/>
                <a:cs typeface="Calibri"/>
              </a:rPr>
              <a:t>Bigelow </a:t>
            </a:r>
            <a:r>
              <a:rPr sz="1800" dirty="0">
                <a:latin typeface="Calibri"/>
                <a:cs typeface="Calibri"/>
              </a:rPr>
              <a:t>Block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 </a:t>
            </a:r>
            <a:r>
              <a:rPr sz="1800" spc="-10" dirty="0">
                <a:latin typeface="Calibri"/>
                <a:cs typeface="Calibri"/>
              </a:rPr>
              <a:t>Albatross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2172970" y="6561581"/>
            <a:ext cx="14281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6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17381" y="6615176"/>
            <a:ext cx="14281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Selectivity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795525"/>
            <a:ext cx="2570480" cy="430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ASAP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WHAM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spc="-25" dirty="0">
                <a:solidFill>
                  <a:srgbClr val="00AFEF"/>
                </a:solidFill>
                <a:latin typeface="Calibri"/>
                <a:cs typeface="Calibri"/>
              </a:rPr>
              <a:t>Age-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comps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Recruitment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Time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varying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25" dirty="0">
                <a:latin typeface="Calibri"/>
                <a:cs typeface="Calibri"/>
              </a:rPr>
              <a:t>NAA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053" y="4878531"/>
            <a:ext cx="2409924" cy="10564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2833" y="4876928"/>
            <a:ext cx="3340453" cy="105383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685" y="1174241"/>
            <a:ext cx="6493002" cy="32971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1747668"/>
            <a:ext cx="564615" cy="46546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85" dirty="0"/>
              <a:t> </a:t>
            </a:r>
            <a:r>
              <a:rPr spc="-20" dirty="0"/>
              <a:t>plan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Age</a:t>
            </a:r>
            <a:r>
              <a:rPr spc="-160" dirty="0"/>
              <a:t> </a:t>
            </a:r>
            <a:r>
              <a:rPr dirty="0"/>
              <a:t>composition</a:t>
            </a:r>
            <a:r>
              <a:rPr spc="-130" dirty="0"/>
              <a:t> </a:t>
            </a:r>
            <a:r>
              <a:rPr spc="-10" dirty="0"/>
              <a:t>comparison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46911" y="1787270"/>
          <a:ext cx="10092687" cy="3484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3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2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1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7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85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817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R="71755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age_comp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49530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converged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hessian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2075"/>
                        </a:lnSpc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257175" algn="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rho_R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rho_SSB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rho_Fbar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marR="71755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multinomial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ts val="2075"/>
                        </a:lnSpc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2075"/>
                        </a:lnSpc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2305.805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0.1608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0.3633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0.228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dir-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mult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1769.636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0.5752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0.8363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0.4225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dirichlet-miss0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1488.64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0.9747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1.1804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0.4947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dirichlet-pool0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1481.17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0.9476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1.1474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0.4894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415"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logistic-normal-miss0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1344.85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0.7369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0.7068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0.2969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logistic-normal-ar1-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miss0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1578.05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0.8776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0.8802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0.4192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R="717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logistic-normal-pool0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1319.17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0.6501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0.6585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0.2722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9734"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mvtweedie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1319.17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0.1809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0.5006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0.2307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25652" y="6375400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94973" y="6425438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Fishery</a:t>
            </a:r>
            <a:r>
              <a:rPr spc="-125" dirty="0"/>
              <a:t> </a:t>
            </a:r>
            <a:r>
              <a:rPr dirty="0"/>
              <a:t>catch</a:t>
            </a:r>
            <a:r>
              <a:rPr spc="-100" dirty="0"/>
              <a:t> </a:t>
            </a:r>
            <a:r>
              <a:rPr dirty="0"/>
              <a:t>OSA</a:t>
            </a:r>
            <a:r>
              <a:rPr spc="-120" dirty="0"/>
              <a:t> </a:t>
            </a:r>
            <a:r>
              <a:rPr spc="-10" dirty="0"/>
              <a:t>residuals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669" y="2357753"/>
            <a:ext cx="4191000" cy="43624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3069" y="2357753"/>
            <a:ext cx="4191000" cy="43624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60356" y="150876"/>
            <a:ext cx="195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GitHub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Run1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&amp;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Run2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2625598" y="1683765"/>
            <a:ext cx="1586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Multinomial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1407" y="1683765"/>
            <a:ext cx="32848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Logistic-normal-ar1-miss0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NEFSC</a:t>
            </a:r>
            <a:r>
              <a:rPr spc="-125" dirty="0"/>
              <a:t> </a:t>
            </a:r>
            <a:r>
              <a:rPr spc="-10" dirty="0"/>
              <a:t>Albatross</a:t>
            </a:r>
            <a:r>
              <a:rPr spc="-120" dirty="0"/>
              <a:t> </a:t>
            </a:r>
            <a:r>
              <a:rPr dirty="0"/>
              <a:t>OSA</a:t>
            </a:r>
            <a:r>
              <a:rPr spc="-120" dirty="0"/>
              <a:t> </a:t>
            </a:r>
            <a:r>
              <a:rPr spc="-10" dirty="0"/>
              <a:t>residuals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25598" y="1683765"/>
            <a:ext cx="1586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Multinomial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1407" y="1683765"/>
            <a:ext cx="32848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Logistic-normal-ar1-miss0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669" y="2329178"/>
            <a:ext cx="4260850" cy="43910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3069" y="2357753"/>
            <a:ext cx="4191000" cy="436244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NEFSC</a:t>
            </a:r>
            <a:r>
              <a:rPr spc="-130" dirty="0"/>
              <a:t> </a:t>
            </a:r>
            <a:r>
              <a:rPr dirty="0"/>
              <a:t>Bigelow</a:t>
            </a:r>
            <a:r>
              <a:rPr spc="-110" dirty="0"/>
              <a:t> </a:t>
            </a:r>
            <a:r>
              <a:rPr dirty="0"/>
              <a:t>OSA</a:t>
            </a:r>
            <a:r>
              <a:rPr spc="-125" dirty="0"/>
              <a:t> </a:t>
            </a:r>
            <a:r>
              <a:rPr spc="-10" dirty="0"/>
              <a:t>residuals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669" y="2357753"/>
            <a:ext cx="4191000" cy="43624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3069" y="2357753"/>
            <a:ext cx="4191000" cy="43624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25598" y="1683765"/>
            <a:ext cx="1586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Multinomial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7201407" y="1683765"/>
            <a:ext cx="32848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Logistic-normal-ar1-miss0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Age</a:t>
            </a:r>
            <a:r>
              <a:rPr spc="-105" dirty="0"/>
              <a:t> </a:t>
            </a:r>
            <a:r>
              <a:rPr dirty="0"/>
              <a:t>comp</a:t>
            </a:r>
            <a:r>
              <a:rPr spc="-90" dirty="0"/>
              <a:t> </a:t>
            </a:r>
            <a:r>
              <a:rPr spc="-10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239"/>
            <a:ext cx="38792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Moved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logistic-normal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8535" y="2801747"/>
          <a:ext cx="7371714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5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5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262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Run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age_comp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rho_R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17335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rho_SSB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rho_Fbar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2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m1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multinomial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0.1608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17399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0.3633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0.228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4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m2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6256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ctr">
                        <a:lnSpc>
                          <a:spcPts val="2370"/>
                        </a:lnSpc>
                      </a:pPr>
                      <a:r>
                        <a:rPr sz="2000" spc="-20" dirty="0">
                          <a:latin typeface="Calibri"/>
                          <a:cs typeface="Calibri"/>
                        </a:rPr>
                        <a:t>logistic-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normal-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ar1-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R="8509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miss0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0.8776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4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3990"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0.8802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081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0.4192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7081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9206" y="169464"/>
            <a:ext cx="4035104" cy="66012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51346" y="6196076"/>
            <a:ext cx="142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85" dirty="0"/>
              <a:t> </a:t>
            </a:r>
            <a:r>
              <a:rPr spc="-2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525"/>
            <a:ext cx="2570480" cy="430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ASAP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WHAM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Age-comps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Recruitment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Time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varying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25" dirty="0">
                <a:latin typeface="Calibri"/>
                <a:cs typeface="Calibri"/>
              </a:rPr>
              <a:t>NAA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053" y="4878531"/>
            <a:ext cx="2409924" cy="10564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2833" y="4876928"/>
            <a:ext cx="3340453" cy="1053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685" y="1174241"/>
            <a:ext cx="6493002" cy="32971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1747668"/>
            <a:ext cx="564615" cy="4654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2756556"/>
            <a:ext cx="564615" cy="46546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45618"/>
            <a:ext cx="28041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Recruitment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7948"/>
              </p:ext>
            </p:extLst>
          </p:nvPr>
        </p:nvGraphicFramePr>
        <p:xfrm>
          <a:off x="233768" y="2298700"/>
          <a:ext cx="7573009" cy="196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5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7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331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070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Runs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dAIC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Rho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1082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SSB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Rho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2987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Fbar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MASE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egg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MASE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Bigelow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None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0.877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0.419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0.98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0922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0.53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lang="en-US" sz="1600" spc="-25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25" dirty="0" smtClean="0">
                          <a:latin typeface="Calibri"/>
                          <a:cs typeface="Calibri"/>
                        </a:rPr>
                        <a:t>r1</a:t>
                      </a:r>
                      <a:r>
                        <a:rPr lang="en-US" sz="1600" spc="-25" dirty="0" smtClean="0">
                          <a:latin typeface="Calibri"/>
                          <a:cs typeface="Calibri"/>
                        </a:rPr>
                        <a:t>_y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159.1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1.068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1.132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0.498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0.852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0.491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iid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168.6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1.223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1.309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58419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0.542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1.14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10489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0.648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Beverton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holt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190.8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0.721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0.450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1.39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0.693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5848" y="71437"/>
            <a:ext cx="4091939" cy="669797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1346" y="6196076"/>
            <a:ext cx="142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8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3256026" y="4544821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85" dirty="0"/>
              <a:t> </a:t>
            </a:r>
            <a:r>
              <a:rPr spc="-2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525"/>
            <a:ext cx="2570480" cy="430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ASAP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WHAM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Age-comps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Recruitment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27965" marR="476884" indent="-227965" algn="r">
              <a:lnSpc>
                <a:spcPct val="100000"/>
              </a:lnSpc>
              <a:buFont typeface="Arial"/>
              <a:buChar char="•"/>
              <a:tabLst>
                <a:tab pos="227965" algn="l"/>
              </a:tabLst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Time</a:t>
            </a:r>
            <a:r>
              <a:rPr sz="28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varying</a:t>
            </a:r>
            <a:endParaRPr sz="2800">
              <a:latin typeface="Calibri"/>
              <a:cs typeface="Calibri"/>
            </a:endParaRPr>
          </a:p>
          <a:p>
            <a:pPr marL="227329" marR="559435" lvl="1" indent="-227329" algn="r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273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25" dirty="0">
                <a:latin typeface="Calibri"/>
                <a:cs typeface="Calibri"/>
              </a:rPr>
              <a:t>NAA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053" y="4878531"/>
            <a:ext cx="2409924" cy="10564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2833" y="4876928"/>
            <a:ext cx="3340453" cy="1053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685" y="1174241"/>
            <a:ext cx="6493002" cy="32971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1747668"/>
            <a:ext cx="564615" cy="4654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2756556"/>
            <a:ext cx="564615" cy="4654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3810403"/>
            <a:ext cx="564615" cy="46546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Assessment</a:t>
            </a:r>
            <a:r>
              <a:rPr spc="-155" dirty="0"/>
              <a:t> </a:t>
            </a:r>
            <a:r>
              <a:rPr spc="-10" dirty="0"/>
              <a:t>Timeline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239"/>
            <a:ext cx="4846320" cy="3519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Last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benchmark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2017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Last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management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track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2023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5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State-</a:t>
            </a:r>
            <a:r>
              <a:rPr sz="2800" dirty="0">
                <a:latin typeface="Calibri"/>
                <a:cs typeface="Calibri"/>
              </a:rPr>
              <a:t>space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research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track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2024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65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Next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management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track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2025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0611" y="2689792"/>
            <a:ext cx="3340453" cy="1053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71935" y="64254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Time-</a:t>
            </a:r>
            <a:r>
              <a:rPr dirty="0"/>
              <a:t>varying</a:t>
            </a:r>
            <a:r>
              <a:rPr spc="-150" dirty="0"/>
              <a:t> </a:t>
            </a:r>
            <a:r>
              <a:rPr spc="-10" dirty="0"/>
              <a:t>selectivity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034834"/>
              </p:ext>
            </p:extLst>
          </p:nvPr>
        </p:nvGraphicFramePr>
        <p:xfrm>
          <a:off x="211023" y="2272410"/>
          <a:ext cx="7753347" cy="1400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6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85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45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566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003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Runs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dAIC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SSB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Fbar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Mase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egg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779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MASE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Bigelow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None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0.877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0.419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0.98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9779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0.53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2dar-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327.6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0.820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0.928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0.3835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1.02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0.583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iid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330.4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0.609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0.703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0.3622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0.964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0.562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ar1_y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342.2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0.877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0.4192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0.955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0.556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403091" y="3924807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56623" y="6006338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45399" y="683439"/>
            <a:ext cx="2905709" cy="51539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50029" y="2575636"/>
            <a:ext cx="758397" cy="14826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8150" y="6276340"/>
            <a:ext cx="142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9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9351" y="4671950"/>
            <a:ext cx="3340453" cy="10538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4881" y="108965"/>
            <a:ext cx="3735198" cy="60746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63545" y="2568702"/>
            <a:ext cx="11690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557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m1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none </a:t>
            </a:r>
            <a:r>
              <a:rPr sz="1800" dirty="0">
                <a:latin typeface="Calibri"/>
                <a:cs typeface="Calibri"/>
              </a:rPr>
              <a:t>m2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IID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m3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AR1_y </a:t>
            </a:r>
            <a:r>
              <a:rPr sz="1800" dirty="0">
                <a:latin typeface="Calibri"/>
                <a:cs typeface="Calibri"/>
              </a:rPr>
              <a:t>m4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2DAR1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94973" y="6425438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Time-</a:t>
            </a:r>
            <a:r>
              <a:rPr dirty="0"/>
              <a:t>varying</a:t>
            </a:r>
            <a:r>
              <a:rPr spc="-150" dirty="0"/>
              <a:t> </a:t>
            </a:r>
            <a:r>
              <a:rPr spc="-10" dirty="0"/>
              <a:t>selectivity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85" dirty="0"/>
              <a:t> </a:t>
            </a:r>
            <a:r>
              <a:rPr spc="-2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525"/>
            <a:ext cx="2570480" cy="430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ASAP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WHAM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Age-comps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Recruitment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Time</a:t>
            </a:r>
            <a:r>
              <a:rPr sz="28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varying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230" algn="l"/>
              </a:tabLst>
            </a:pP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NAA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053" y="4878531"/>
            <a:ext cx="2409924" cy="10564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2833" y="4876928"/>
            <a:ext cx="3340453" cy="1053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685" y="1174241"/>
            <a:ext cx="6493002" cy="32971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1747668"/>
            <a:ext cx="564615" cy="4654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2756556"/>
            <a:ext cx="564615" cy="4654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3810403"/>
            <a:ext cx="564615" cy="46546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40384" y="5344740"/>
            <a:ext cx="343676" cy="33182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Random</a:t>
            </a:r>
            <a:r>
              <a:rPr spc="-145" dirty="0"/>
              <a:t> </a:t>
            </a:r>
            <a:r>
              <a:rPr spc="-20" dirty="0"/>
              <a:t>effects</a:t>
            </a:r>
            <a:r>
              <a:rPr spc="-125" dirty="0"/>
              <a:t> </a:t>
            </a:r>
            <a:r>
              <a:rPr dirty="0"/>
              <a:t>on</a:t>
            </a:r>
            <a:r>
              <a:rPr spc="-130" dirty="0"/>
              <a:t> </a:t>
            </a:r>
            <a:r>
              <a:rPr spc="-25" dirty="0"/>
              <a:t>NAA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89915"/>
              </p:ext>
            </p:extLst>
          </p:nvPr>
        </p:nvGraphicFramePr>
        <p:xfrm>
          <a:off x="598512" y="1828673"/>
          <a:ext cx="6880858" cy="3364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8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8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6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Model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dAIC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SSB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Rho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095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Fbar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MASE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717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egg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MASE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1460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Bigelow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 marR="215265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none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0.877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 anchor="ctr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 anchor="ctr"/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0.419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 anchor="ctr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0.98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0.53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R="191770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ar1_a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152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1.090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1.231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0.535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0.91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0.47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ar1_y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190.8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0.721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0.450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0.906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0.477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iid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208.9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0.96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1.167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0.518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1.01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0.50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R="186055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2dar1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214.2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0.251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0.280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0.162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1.49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0.832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136138" y="5365750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5677" y="364997"/>
            <a:ext cx="3369413" cy="55275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325102" y="6097270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13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Random</a:t>
            </a:r>
            <a:r>
              <a:rPr spc="-145" dirty="0"/>
              <a:t> </a:t>
            </a:r>
            <a:r>
              <a:rPr spc="-20" dirty="0"/>
              <a:t>effects</a:t>
            </a:r>
            <a:r>
              <a:rPr spc="-125" dirty="0"/>
              <a:t> </a:t>
            </a:r>
            <a:r>
              <a:rPr dirty="0"/>
              <a:t>on</a:t>
            </a:r>
            <a:r>
              <a:rPr spc="-130" dirty="0"/>
              <a:t> </a:t>
            </a:r>
            <a:r>
              <a:rPr spc="-25" dirty="0"/>
              <a:t>NAA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717" y="2060955"/>
            <a:ext cx="2016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Numbers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at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1447" y="2060955"/>
            <a:ext cx="3695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Deviations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numbers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at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2888" y="5930138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11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57057" y="5930138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12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6132" y="2818638"/>
            <a:ext cx="4684744" cy="30738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9350" y="2821952"/>
            <a:ext cx="5016753" cy="274456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Parameterization</a:t>
            </a:r>
            <a:r>
              <a:rPr spc="-110" dirty="0"/>
              <a:t> </a:t>
            </a:r>
            <a:r>
              <a:rPr spc="-10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3250" y="1249171"/>
            <a:ext cx="5356225" cy="490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Ages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1-</a:t>
            </a:r>
            <a:r>
              <a:rPr sz="2400" spc="-25" dirty="0">
                <a:latin typeface="Calibri"/>
                <a:cs typeface="Calibri"/>
              </a:rPr>
              <a:t>10+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Fishery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catch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(1968-</a:t>
            </a:r>
            <a:r>
              <a:rPr sz="2400" spc="-20" dirty="0">
                <a:latin typeface="Calibri"/>
                <a:cs typeface="Calibri"/>
              </a:rPr>
              <a:t>2022)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ts val="2775"/>
              </a:lnSpc>
              <a:spcBef>
                <a:spcPts val="13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Surveys: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NEFSC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spring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(Albatross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1974-</a:t>
            </a:r>
            <a:r>
              <a:rPr sz="2000" dirty="0">
                <a:latin typeface="Calibri"/>
                <a:cs typeface="Calibri"/>
              </a:rPr>
              <a:t>2008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;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ages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3+)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ts val="2180"/>
              </a:lnSpc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NEFSC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spring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(Bigelow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2009-</a:t>
            </a:r>
            <a:r>
              <a:rPr sz="2000" dirty="0">
                <a:latin typeface="Calibri"/>
                <a:cs typeface="Calibri"/>
              </a:rPr>
              <a:t>2022;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ages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3+)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Egg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survey </a:t>
            </a:r>
            <a:r>
              <a:rPr sz="2000" spc="-10" dirty="0">
                <a:latin typeface="Calibri"/>
                <a:cs typeface="Calibri"/>
              </a:rPr>
              <a:t>(1983-2022)</a:t>
            </a: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Natural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mortality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ts val="2775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-20" dirty="0">
                <a:latin typeface="Calibri"/>
                <a:cs typeface="Calibri"/>
              </a:rPr>
              <a:t>ASAP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8500" algn="l"/>
              </a:tabLst>
            </a:pPr>
            <a:r>
              <a:rPr sz="2000" spc="-10" dirty="0">
                <a:latin typeface="Calibri"/>
                <a:cs typeface="Calibri"/>
              </a:rPr>
              <a:t>Multinomial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Fixed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effects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only</a:t>
            </a: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ts val="2770"/>
              </a:lnSpc>
              <a:spcBef>
                <a:spcPts val="23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-20" dirty="0">
                <a:latin typeface="Calibri"/>
                <a:cs typeface="Calibri"/>
              </a:rPr>
              <a:t>WHAM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8500" algn="l"/>
              </a:tabLst>
            </a:pPr>
            <a:r>
              <a:rPr sz="2000" spc="-20" dirty="0">
                <a:latin typeface="Calibri"/>
                <a:cs typeface="Calibri"/>
              </a:rPr>
              <a:t>Logistic-</a:t>
            </a:r>
            <a:r>
              <a:rPr sz="2000" spc="-10" dirty="0">
                <a:latin typeface="Calibri"/>
                <a:cs typeface="Calibri"/>
              </a:rPr>
              <a:t>normal-ar1-</a:t>
            </a:r>
            <a:r>
              <a:rPr sz="2000" spc="-20" dirty="0">
                <a:latin typeface="Calibri"/>
                <a:cs typeface="Calibri"/>
              </a:rPr>
              <a:t>miss0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2dar1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NAA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3668" y="4340871"/>
            <a:ext cx="2864999" cy="12567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90967" y="2235836"/>
            <a:ext cx="3340453" cy="10538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Selectivity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4533" y="832733"/>
            <a:ext cx="5921306" cy="53762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2489708"/>
            <a:ext cx="281241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Block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Fishery</a:t>
            </a:r>
            <a:r>
              <a:rPr sz="2400" spc="-20" dirty="0">
                <a:latin typeface="Calibri"/>
                <a:cs typeface="Calibri"/>
              </a:rPr>
              <a:t> catch</a:t>
            </a:r>
            <a:endParaRPr sz="2400">
              <a:latin typeface="Calibri"/>
              <a:cs typeface="Calibri"/>
            </a:endParaRPr>
          </a:p>
          <a:p>
            <a:pPr marL="12700" marR="441959">
              <a:lnSpc>
                <a:spcPct val="200000"/>
              </a:lnSpc>
            </a:pPr>
            <a:r>
              <a:rPr sz="2400" dirty="0">
                <a:latin typeface="Calibri"/>
                <a:cs typeface="Calibri"/>
              </a:rPr>
              <a:t>Block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 Egg</a:t>
            </a:r>
            <a:r>
              <a:rPr sz="2400" spc="-10" dirty="0">
                <a:latin typeface="Calibri"/>
                <a:cs typeface="Calibri"/>
              </a:rPr>
              <a:t> index </a:t>
            </a:r>
            <a:r>
              <a:rPr sz="2400" dirty="0">
                <a:latin typeface="Calibri"/>
                <a:cs typeface="Calibri"/>
              </a:rPr>
              <a:t>Block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0" dirty="0">
                <a:latin typeface="Calibri"/>
                <a:cs typeface="Calibri"/>
              </a:rPr>
              <a:t> Bigelow </a:t>
            </a:r>
            <a:r>
              <a:rPr sz="2400" dirty="0">
                <a:latin typeface="Calibri"/>
                <a:cs typeface="Calibri"/>
              </a:rPr>
              <a:t>Block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4= </a:t>
            </a:r>
            <a:r>
              <a:rPr sz="2400" spc="-10" dirty="0">
                <a:latin typeface="Calibri"/>
                <a:cs typeface="Calibri"/>
              </a:rPr>
              <a:t>Albatross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>
              <a:lnSpc>
                <a:spcPct val="100000"/>
              </a:lnSpc>
              <a:spcBef>
                <a:spcPts val="95"/>
              </a:spcBef>
            </a:pPr>
            <a:r>
              <a:rPr dirty="0"/>
              <a:t>Catch</a:t>
            </a:r>
            <a:r>
              <a:rPr spc="-170" dirty="0"/>
              <a:t> </a:t>
            </a:r>
            <a:r>
              <a:rPr spc="-20" dirty="0"/>
              <a:t>aggregate</a:t>
            </a:r>
            <a:r>
              <a:rPr spc="-175" dirty="0"/>
              <a:t> </a:t>
            </a:r>
            <a:r>
              <a:rPr spc="-25" dirty="0"/>
              <a:t>fit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77" y="1825751"/>
            <a:ext cx="8400415" cy="4351020"/>
            <a:chOff x="14477" y="1825751"/>
            <a:chExt cx="8400415" cy="4351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9423" y="1916398"/>
              <a:ext cx="4054908" cy="41757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7" y="1825751"/>
              <a:ext cx="4351782" cy="435102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04564" y="1344167"/>
            <a:ext cx="715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WHAM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60481" y="1335278"/>
            <a:ext cx="529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ASAP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81507" y="2117132"/>
            <a:ext cx="2723649" cy="322961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68374" y="6388100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18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Catch</a:t>
            </a:r>
            <a:r>
              <a:rPr spc="-135" dirty="0"/>
              <a:t> </a:t>
            </a:r>
            <a:r>
              <a:rPr dirty="0"/>
              <a:t>age</a:t>
            </a:r>
            <a:r>
              <a:rPr spc="-150" dirty="0"/>
              <a:t> </a:t>
            </a:r>
            <a:r>
              <a:rPr spc="-10" dirty="0"/>
              <a:t>compositions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4" y="1937548"/>
            <a:ext cx="3987736" cy="41515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03371" y="1904312"/>
            <a:ext cx="4115339" cy="42120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21785" y="1344167"/>
            <a:ext cx="130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WHAM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(OSA)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29697" y="1335278"/>
            <a:ext cx="1485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ASAP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(Pearson)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83370" y="2305503"/>
            <a:ext cx="3145310" cy="305432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468374" y="6388100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18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/>
              <a:t>Egg</a:t>
            </a:r>
            <a:r>
              <a:rPr spc="-85" dirty="0"/>
              <a:t> </a:t>
            </a:r>
            <a:r>
              <a:rPr dirty="0"/>
              <a:t>survey</a:t>
            </a:r>
            <a:r>
              <a:rPr spc="-90" dirty="0"/>
              <a:t> </a:t>
            </a:r>
            <a:r>
              <a:rPr spc="-20" dirty="0"/>
              <a:t>aggregate</a:t>
            </a:r>
            <a:r>
              <a:rPr spc="-80" dirty="0"/>
              <a:t> </a:t>
            </a:r>
            <a:r>
              <a:rPr spc="-25" dirty="0"/>
              <a:t>fit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4089" y="1916398"/>
            <a:ext cx="4054908" cy="41757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78" y="1917256"/>
            <a:ext cx="4058917" cy="417716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61722" y="2105895"/>
            <a:ext cx="2705742" cy="323237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04564" y="1344167"/>
            <a:ext cx="715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WHAM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5674" y="6335776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15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60481" y="1335278"/>
            <a:ext cx="529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ASAP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986" y="1618488"/>
            <a:ext cx="3952240" cy="14916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0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Two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spawning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contingents </a:t>
            </a:r>
            <a:r>
              <a:rPr sz="2600" dirty="0">
                <a:latin typeface="Calibri"/>
                <a:cs typeface="Calibri"/>
              </a:rPr>
              <a:t>that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migrate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seasonally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and </a:t>
            </a:r>
            <a:r>
              <a:rPr sz="2600" dirty="0">
                <a:latin typeface="Calibri"/>
                <a:cs typeface="Calibri"/>
              </a:rPr>
              <a:t>mix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Shelf </a:t>
            </a:r>
            <a:r>
              <a:rPr sz="2600" dirty="0">
                <a:latin typeface="Calibri"/>
                <a:cs typeface="Calibri"/>
              </a:rPr>
              <a:t>during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winter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months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Background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71935" y="64254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7685" y="670559"/>
            <a:ext cx="7045452" cy="35783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8195" y="4176217"/>
            <a:ext cx="11595735" cy="218948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85"/>
              </a:spcBef>
              <a:buFont typeface="Arial"/>
              <a:buChar char="•"/>
              <a:tabLst>
                <a:tab pos="240665" algn="l"/>
              </a:tabLst>
            </a:pPr>
            <a:r>
              <a:rPr sz="2600" spc="-10" dirty="0">
                <a:latin typeface="Calibri"/>
                <a:cs typeface="Calibri"/>
              </a:rPr>
              <a:t>Previous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assessments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have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struggled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poor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diagnostics</a:t>
            </a:r>
            <a:endParaRPr sz="2600">
              <a:latin typeface="Calibri"/>
              <a:cs typeface="Calibri"/>
            </a:endParaRPr>
          </a:p>
          <a:p>
            <a:pPr marL="240665" marR="1163955" indent="-228600">
              <a:lnSpc>
                <a:spcPts val="2810"/>
              </a:lnSpc>
              <a:spcBef>
                <a:spcPts val="1035"/>
              </a:spcBef>
              <a:buFont typeface="Arial"/>
              <a:buChar char="•"/>
              <a:tabLst>
                <a:tab pos="240665" algn="l"/>
              </a:tabLst>
            </a:pPr>
            <a:r>
              <a:rPr sz="2600" dirty="0">
                <a:latin typeface="Calibri"/>
                <a:cs typeface="Calibri"/>
              </a:rPr>
              <a:t>Currently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accepted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ASAP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model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exhibits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poor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fit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NEFSC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trawl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survey </a:t>
            </a:r>
            <a:r>
              <a:rPr sz="2600" dirty="0">
                <a:latin typeface="Calibri"/>
                <a:cs typeface="Calibri"/>
              </a:rPr>
              <a:t>Albatross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index,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retrospective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patterning,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poor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projection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performance</a:t>
            </a:r>
            <a:endParaRPr sz="2600">
              <a:latin typeface="Calibri"/>
              <a:cs typeface="Calibri"/>
            </a:endParaRPr>
          </a:p>
          <a:p>
            <a:pPr marL="240665" marR="5080" indent="-228600">
              <a:lnSpc>
                <a:spcPts val="281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</a:tabLst>
            </a:pPr>
            <a:r>
              <a:rPr sz="2600" dirty="0">
                <a:latin typeface="Calibri"/>
                <a:cs typeface="Calibri"/>
              </a:rPr>
              <a:t>During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most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recent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(2023)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management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track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assessment,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review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panel </a:t>
            </a:r>
            <a:r>
              <a:rPr sz="2600" dirty="0">
                <a:latin typeface="Calibri"/>
                <a:cs typeface="Calibri"/>
              </a:rPr>
              <a:t>recommended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development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35" dirty="0">
                <a:latin typeface="Calibri"/>
                <a:cs typeface="Calibri"/>
              </a:rPr>
              <a:t>state-</a:t>
            </a:r>
            <a:r>
              <a:rPr sz="2600" dirty="0">
                <a:latin typeface="Calibri"/>
                <a:cs typeface="Calibri"/>
              </a:rPr>
              <a:t>space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model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better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deal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process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error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795" y="6300470"/>
            <a:ext cx="341630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latin typeface="Calibri"/>
                <a:cs typeface="Calibri"/>
              </a:rPr>
              <a:t>and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changing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ecosystems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Bigelow</a:t>
            </a:r>
            <a:r>
              <a:rPr spc="-135" dirty="0"/>
              <a:t> </a:t>
            </a:r>
            <a:r>
              <a:rPr dirty="0"/>
              <a:t>survey</a:t>
            </a:r>
            <a:r>
              <a:rPr spc="-150" dirty="0"/>
              <a:t> </a:t>
            </a:r>
            <a:r>
              <a:rPr spc="-20" dirty="0"/>
              <a:t>aggregate</a:t>
            </a:r>
            <a:r>
              <a:rPr spc="-145" dirty="0"/>
              <a:t> </a:t>
            </a:r>
            <a:r>
              <a:rPr spc="-25" dirty="0"/>
              <a:t>fit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" y="1825751"/>
            <a:ext cx="8696705" cy="43510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04564" y="1344167"/>
            <a:ext cx="715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WHAM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60481" y="1335278"/>
            <a:ext cx="529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ASAP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77725" y="2112961"/>
            <a:ext cx="2705742" cy="323290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55674" y="6335776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16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Bigelow</a:t>
            </a:r>
            <a:r>
              <a:rPr spc="-140" dirty="0"/>
              <a:t> </a:t>
            </a:r>
            <a:r>
              <a:rPr dirty="0"/>
              <a:t>age</a:t>
            </a:r>
            <a:r>
              <a:rPr spc="-150" dirty="0"/>
              <a:t> </a:t>
            </a:r>
            <a:r>
              <a:rPr spc="-10" dirty="0"/>
              <a:t>compositions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4" y="1937548"/>
            <a:ext cx="3987736" cy="41515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5291" y="1904312"/>
            <a:ext cx="4115339" cy="42120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21785" y="1344167"/>
            <a:ext cx="130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WHAM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(OSA)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29697" y="1335278"/>
            <a:ext cx="1485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ASAP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(Pearson)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92730" y="2304095"/>
            <a:ext cx="3216021" cy="31224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46017" y="6388100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Albatross</a:t>
            </a:r>
            <a:r>
              <a:rPr spc="-145" dirty="0"/>
              <a:t> </a:t>
            </a:r>
            <a:r>
              <a:rPr dirty="0"/>
              <a:t>survey</a:t>
            </a:r>
            <a:r>
              <a:rPr spc="-150" dirty="0"/>
              <a:t> </a:t>
            </a:r>
            <a:r>
              <a:rPr spc="-20" dirty="0"/>
              <a:t>aggregate</a:t>
            </a:r>
            <a:r>
              <a:rPr spc="-140" dirty="0"/>
              <a:t> </a:t>
            </a:r>
            <a:r>
              <a:rPr spc="-25" dirty="0"/>
              <a:t>fit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24" y="1825751"/>
            <a:ext cx="8402955" cy="4351020"/>
            <a:chOff x="1524" y="1825751"/>
            <a:chExt cx="8402955" cy="4351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9516" y="1916398"/>
              <a:ext cx="4054908" cy="41757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" y="1825751"/>
              <a:ext cx="4351019" cy="435102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74680" y="2105101"/>
            <a:ext cx="2724315" cy="325372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04564" y="1344167"/>
            <a:ext cx="715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WHAM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3896" y="6335776"/>
            <a:ext cx="15443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17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60481" y="1335278"/>
            <a:ext cx="529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ASAP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Albatross</a:t>
            </a:r>
            <a:r>
              <a:rPr spc="-145" dirty="0"/>
              <a:t> </a:t>
            </a:r>
            <a:r>
              <a:rPr dirty="0"/>
              <a:t>age</a:t>
            </a:r>
            <a:r>
              <a:rPr spc="-150" dirty="0"/>
              <a:t> </a:t>
            </a:r>
            <a:r>
              <a:rPr spc="-10" dirty="0"/>
              <a:t>compositions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560" y="1937548"/>
            <a:ext cx="3989133" cy="41515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19958" y="1904312"/>
            <a:ext cx="4115339" cy="42120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21785" y="1344167"/>
            <a:ext cx="130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WHAM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(OSA)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29697" y="1335278"/>
            <a:ext cx="1485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ASAP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(Pearson)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99228" y="2332360"/>
            <a:ext cx="3185010" cy="309226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40684" y="6388100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19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1626" y="2245271"/>
            <a:ext cx="4433182" cy="4136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5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Retro:</a:t>
            </a:r>
            <a:r>
              <a:rPr spc="-220" dirty="0"/>
              <a:t> </a:t>
            </a:r>
            <a:r>
              <a:rPr spc="-25" dirty="0"/>
              <a:t>SSB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0605" y="1476502"/>
            <a:ext cx="697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ASAP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3252" y="1476502"/>
            <a:ext cx="945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WHAM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2217" y="3081260"/>
            <a:ext cx="4083036" cy="231185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121900" y="5747766"/>
            <a:ext cx="777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ρ=0.281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8191245" y="6504431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21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4666" y="2246483"/>
            <a:ext cx="4429539" cy="41335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9377" y="3080564"/>
            <a:ext cx="4042765" cy="23042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5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Retro:</a:t>
            </a:r>
            <a:r>
              <a:rPr spc="-220" dirty="0"/>
              <a:t> </a:t>
            </a:r>
            <a:r>
              <a:rPr spc="-60" dirty="0"/>
              <a:t>F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8191245" y="6504431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21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0605" y="1476502"/>
            <a:ext cx="697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ASAP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93252" y="1476502"/>
            <a:ext cx="945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WHAM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21900" y="5747766"/>
            <a:ext cx="8997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ρ=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10" dirty="0">
                <a:latin typeface="Calibri"/>
                <a:cs typeface="Calibri"/>
              </a:rPr>
              <a:t>0.162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MASE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97302"/>
              </p:ext>
            </p:extLst>
          </p:nvPr>
        </p:nvGraphicFramePr>
        <p:xfrm>
          <a:off x="914400" y="2895600"/>
          <a:ext cx="4343399" cy="12203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3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0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501">
                <a:tc>
                  <a:txBody>
                    <a:bodyPr/>
                    <a:lstStyle/>
                    <a:p>
                      <a:pPr marR="8572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NEFSC</a:t>
                      </a:r>
                      <a:r>
                        <a:rPr sz="20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Bigelow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6350">
                      <a:solidFill>
                        <a:srgbClr val="EC7C30"/>
                      </a:solidFill>
                      <a:prstDash val="solid"/>
                    </a:lnL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R="8763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Egg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Survey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R w="6350">
                      <a:solidFill>
                        <a:srgbClr val="EC7C30"/>
                      </a:solidFill>
                      <a:prstDash val="solid"/>
                    </a:lnR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841">
                <a:tc>
                  <a:txBody>
                    <a:bodyPr/>
                    <a:lstStyle/>
                    <a:p>
                      <a:pPr marR="8699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0.832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6350">
                      <a:solidFill>
                        <a:srgbClr val="EC7C30"/>
                      </a:solidFill>
                      <a:prstDash val="solid"/>
                    </a:lnL>
                    <a:lnB w="6350">
                      <a:solidFill>
                        <a:srgbClr val="EC7C3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20" dirty="0">
                          <a:latin typeface="Calibri"/>
                          <a:cs typeface="Calibri"/>
                        </a:rPr>
                        <a:t>1.49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R w="6350">
                      <a:solidFill>
                        <a:srgbClr val="EC7C30"/>
                      </a:solidFill>
                      <a:prstDash val="solid"/>
                    </a:lnR>
                    <a:lnB w="6350">
                      <a:solidFill>
                        <a:srgbClr val="EC7C3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973314" y="6196076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22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5877" y="4362195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2081" y="521259"/>
            <a:ext cx="5734764" cy="555942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43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Self-</a:t>
            </a:r>
            <a:r>
              <a:rPr spc="-20" dirty="0"/>
              <a:t>test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779078"/>
              </p:ext>
            </p:extLst>
          </p:nvPr>
        </p:nvGraphicFramePr>
        <p:xfrm>
          <a:off x="383463" y="2626486"/>
          <a:ext cx="4718684" cy="1122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1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pPr marL="726440" marR="1045210">
                        <a:lnSpc>
                          <a:spcPts val="2105"/>
                        </a:lnSpc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Mean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Percent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Bias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37185" marR="1045210" algn="ctr">
                        <a:lnSpc>
                          <a:spcPts val="2105"/>
                        </a:lnSpc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F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4730" marR="3175">
                        <a:lnSpc>
                          <a:spcPts val="210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0.71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337820" marR="1045210" algn="ctr">
                        <a:lnSpc>
                          <a:spcPts val="1920"/>
                        </a:lnSpc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9655" marR="3175">
                        <a:lnSpc>
                          <a:spcPts val="1920"/>
                        </a:lnSpc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7.25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635">
                <a:tc>
                  <a:txBody>
                    <a:bodyPr/>
                    <a:lstStyle/>
                    <a:p>
                      <a:pPr>
                        <a:lnSpc>
                          <a:spcPts val="1910"/>
                        </a:lnSpc>
                        <a:tabLst>
                          <a:tab pos="746760" algn="l"/>
                          <a:tab pos="2540000" algn="l"/>
                        </a:tabLst>
                      </a:pP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sz="1800" u="none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SSB</a:t>
                      </a: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800" u="none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10"/>
                        </a:lnSpc>
                        <a:tabLst>
                          <a:tab pos="1116965" algn="l"/>
                        </a:tabLst>
                      </a:pPr>
                      <a:r>
                        <a:rPr sz="1800" u="none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5.67</a:t>
                      </a: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800" u="none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941564" y="5835396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23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4874" y="3890264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6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6126" y="760503"/>
            <a:ext cx="5893269" cy="49780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Diagnostic</a:t>
            </a:r>
            <a:r>
              <a:rPr spc="-225" dirty="0"/>
              <a:t> </a:t>
            </a:r>
            <a:r>
              <a:rPr spc="-10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5516" y="1503933"/>
            <a:ext cx="6631940" cy="73850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Similar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fits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time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series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(though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still </a:t>
            </a:r>
            <a:r>
              <a:rPr sz="2600" dirty="0">
                <a:latin typeface="Calibri"/>
                <a:cs typeface="Calibri"/>
              </a:rPr>
              <a:t>strong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patterning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for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Albatross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time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series)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516" y="2708910"/>
            <a:ext cx="5396865" cy="3086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600" dirty="0">
                <a:latin typeface="Calibri"/>
                <a:cs typeface="Calibri"/>
              </a:rPr>
              <a:t>Good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fits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age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comps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5"/>
              </a:spcBef>
              <a:buFont typeface="Arial"/>
              <a:buChar char="•"/>
            </a:pP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600" spc="-10" dirty="0">
                <a:latin typeface="Calibri"/>
                <a:cs typeface="Calibri"/>
              </a:rPr>
              <a:t>Retros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better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WHAM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95"/>
              </a:spcBef>
              <a:buFont typeface="Arial"/>
              <a:buChar char="•"/>
            </a:pP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600" dirty="0">
                <a:latin typeface="Calibri"/>
                <a:cs typeface="Calibri"/>
              </a:rPr>
              <a:t>Poor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prediction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skill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for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egg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survey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95"/>
              </a:spcBef>
              <a:buFont typeface="Arial"/>
              <a:buChar char="•"/>
            </a:pP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600" dirty="0">
                <a:latin typeface="Calibri"/>
                <a:cs typeface="Calibri"/>
              </a:rPr>
              <a:t>Passes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self-</a:t>
            </a:r>
            <a:r>
              <a:rPr sz="2600" spc="-20" dirty="0">
                <a:latin typeface="Calibri"/>
                <a:cs typeface="Calibri"/>
              </a:rPr>
              <a:t>test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56573" y="2178811"/>
            <a:ext cx="1044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Mohns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rho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896160"/>
              </p:ext>
            </p:extLst>
          </p:nvPr>
        </p:nvGraphicFramePr>
        <p:xfrm>
          <a:off x="7763636" y="2590419"/>
          <a:ext cx="3336925" cy="1239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0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marL="283210" marR="259079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81305" marR="23177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ASAP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54305" marR="317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WHAM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53340" marR="259079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F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228600" marR="2317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0.306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194945" marR="31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0.162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marL="304165" marR="259079">
                        <a:lnSpc>
                          <a:spcPts val="2050"/>
                        </a:lnSpc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SSB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3525" marR="231775">
                        <a:lnSpc>
                          <a:spcPts val="205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0.485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0504" marR="3175">
                        <a:lnSpc>
                          <a:spcPts val="205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0.281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>
                        <a:lnSpc>
                          <a:spcPts val="2039"/>
                        </a:lnSpc>
                        <a:tabLst>
                          <a:tab pos="408940" algn="l"/>
                          <a:tab pos="1151890" algn="l"/>
                        </a:tabLst>
                      </a:pP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sz="1800" u="none" spc="-5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800" u="none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3525">
                        <a:lnSpc>
                          <a:spcPts val="2039"/>
                        </a:lnSpc>
                        <a:tabLst>
                          <a:tab pos="1205230" algn="l"/>
                        </a:tabLst>
                      </a:pPr>
                      <a:r>
                        <a:rPr sz="1800" u="none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0.132</a:t>
                      </a: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800" u="none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ts val="2039"/>
                        </a:lnSpc>
                        <a:tabLst>
                          <a:tab pos="961390" algn="l"/>
                        </a:tabLst>
                      </a:pPr>
                      <a:r>
                        <a:rPr sz="1800" u="none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0.251</a:t>
                      </a: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800" u="none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4994" y="4789298"/>
            <a:ext cx="3340453" cy="105383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81025"/>
            <a:ext cx="404304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ASAP</a:t>
            </a:r>
            <a:r>
              <a:rPr spc="-7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10" dirty="0"/>
              <a:t>proposed </a:t>
            </a:r>
            <a:r>
              <a:rPr dirty="0"/>
              <a:t>WHAM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15535" y="2501621"/>
            <a:ext cx="923925" cy="93916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15"/>
              </a:spcBef>
            </a:pP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ASAP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20"/>
              </a:spcBef>
            </a:pPr>
            <a:r>
              <a:rPr sz="2400" spc="-20" dirty="0">
                <a:latin typeface="Calibri"/>
                <a:cs typeface="Calibri"/>
              </a:rPr>
              <a:t>WHAM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7481" y="6371844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25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609" y="4147694"/>
            <a:ext cx="3340453" cy="1053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76976" y="387604"/>
            <a:ext cx="5695950" cy="56876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94973" y="6425438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377" y="1634744"/>
            <a:ext cx="4900295" cy="77851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450"/>
              </a:spcBef>
            </a:pPr>
            <a:r>
              <a:rPr sz="2600" dirty="0">
                <a:latin typeface="Calibri"/>
                <a:cs typeface="Calibri"/>
              </a:rPr>
              <a:t>Age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Structured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Assessment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Program (ASAP)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7377" y="2916631"/>
            <a:ext cx="6666230" cy="322008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Ages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1-</a:t>
            </a:r>
            <a:r>
              <a:rPr sz="2600" spc="-25" dirty="0">
                <a:latin typeface="Calibri"/>
                <a:cs typeface="Calibri"/>
              </a:rPr>
              <a:t>10+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Fishery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catch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(1968-</a:t>
            </a:r>
            <a:r>
              <a:rPr sz="2600" dirty="0">
                <a:latin typeface="Calibri"/>
                <a:cs typeface="Calibri"/>
              </a:rPr>
              <a:t>2022,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fleet)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Surveys:</a:t>
            </a:r>
            <a:endParaRPr sz="26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7865" algn="l"/>
              </a:tabLst>
            </a:pPr>
            <a:r>
              <a:rPr sz="2600" dirty="0">
                <a:latin typeface="Calibri"/>
                <a:cs typeface="Calibri"/>
              </a:rPr>
              <a:t>Egg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survey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(1983-2022)</a:t>
            </a:r>
            <a:endParaRPr sz="26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7865" algn="l"/>
              </a:tabLst>
            </a:pPr>
            <a:r>
              <a:rPr sz="2600" dirty="0">
                <a:latin typeface="Calibri"/>
                <a:cs typeface="Calibri"/>
              </a:rPr>
              <a:t>NEFSC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spring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(Albatross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1974-</a:t>
            </a:r>
            <a:r>
              <a:rPr sz="2600" dirty="0">
                <a:latin typeface="Calibri"/>
                <a:cs typeface="Calibri"/>
              </a:rPr>
              <a:t>2008;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ages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3+)</a:t>
            </a:r>
            <a:endParaRPr sz="26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7865" algn="l"/>
              </a:tabLst>
            </a:pPr>
            <a:r>
              <a:rPr sz="2600" dirty="0">
                <a:latin typeface="Calibri"/>
                <a:cs typeface="Calibri"/>
              </a:rPr>
              <a:t>NEFSC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spring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(Bigelow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2009-</a:t>
            </a:r>
            <a:r>
              <a:rPr sz="2600" dirty="0">
                <a:latin typeface="Calibri"/>
                <a:cs typeface="Calibri"/>
              </a:rPr>
              <a:t>2022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;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ages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3+)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Natural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mortality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=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0.2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42761" y="511529"/>
            <a:ext cx="2785110" cy="2151380"/>
            <a:chOff x="6442761" y="511529"/>
            <a:chExt cx="2785110" cy="2151380"/>
          </a:xfrm>
        </p:grpSpPr>
        <p:sp>
          <p:nvSpPr>
            <p:cNvPr id="5" name="object 5"/>
            <p:cNvSpPr/>
            <p:nvPr/>
          </p:nvSpPr>
          <p:spPr>
            <a:xfrm>
              <a:off x="6615838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15838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39" y="0"/>
                  </a:lnTo>
                  <a:lnTo>
                    <a:pt x="2943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15838" y="2532851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29436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29436" y="2950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15838" y="2532856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0" y="0"/>
                  </a:moveTo>
                  <a:lnTo>
                    <a:pt x="29439" y="0"/>
                  </a:lnTo>
                  <a:lnTo>
                    <a:pt x="29439" y="29504"/>
                  </a:lnTo>
                  <a:lnTo>
                    <a:pt x="0" y="29504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52633" y="256235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52633" y="256236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52633" y="2540229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52633" y="2540232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795" y="0"/>
                  </a:lnTo>
                  <a:lnTo>
                    <a:pt x="36795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696785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823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823" y="7377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96785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826" y="0"/>
                  </a:lnTo>
                  <a:lnTo>
                    <a:pt x="29826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826" y="0"/>
                  </a:lnTo>
                  <a:lnTo>
                    <a:pt x="0" y="0"/>
                  </a:lnTo>
                  <a:lnTo>
                    <a:pt x="29826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96785" y="2532851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29823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29823" y="29508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96785" y="2532856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0" y="0"/>
                  </a:moveTo>
                  <a:lnTo>
                    <a:pt x="29826" y="0"/>
                  </a:lnTo>
                  <a:lnTo>
                    <a:pt x="29826" y="29504"/>
                  </a:lnTo>
                  <a:lnTo>
                    <a:pt x="0" y="29504"/>
                  </a:lnTo>
                  <a:lnTo>
                    <a:pt x="0" y="0"/>
                  </a:lnTo>
                  <a:lnTo>
                    <a:pt x="29826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33968" y="256235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33968" y="256236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33968" y="2532851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33968" y="2532856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95" y="0"/>
                  </a:lnTo>
                  <a:lnTo>
                    <a:pt x="36795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33968" y="252547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33968" y="252548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78135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78135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23" y="0"/>
                  </a:lnTo>
                  <a:lnTo>
                    <a:pt x="29423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78135" y="2510720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29436" y="0"/>
                  </a:moveTo>
                  <a:lnTo>
                    <a:pt x="0" y="0"/>
                  </a:lnTo>
                  <a:lnTo>
                    <a:pt x="0" y="51640"/>
                  </a:lnTo>
                  <a:lnTo>
                    <a:pt x="29436" y="5164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78135" y="2510728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0" y="0"/>
                  </a:moveTo>
                  <a:lnTo>
                    <a:pt x="29423" y="0"/>
                  </a:lnTo>
                  <a:lnTo>
                    <a:pt x="29423" y="51632"/>
                  </a:lnTo>
                  <a:lnTo>
                    <a:pt x="0" y="51632"/>
                  </a:lnTo>
                  <a:lnTo>
                    <a:pt x="0" y="0"/>
                  </a:lnTo>
                </a:path>
              </a:pathLst>
            </a:custGeom>
            <a:ln w="7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78135" y="2503351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78135" y="2503352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23" y="0"/>
                  </a:lnTo>
                  <a:lnTo>
                    <a:pt x="29423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14931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14931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23" y="0"/>
                  </a:lnTo>
                  <a:lnTo>
                    <a:pt x="29423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14931" y="2503342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29436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29436" y="5901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14931" y="2503352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0" y="0"/>
                  </a:moveTo>
                  <a:lnTo>
                    <a:pt x="29423" y="0"/>
                  </a:lnTo>
                  <a:lnTo>
                    <a:pt x="29423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14931" y="2488598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814931" y="2488583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423" y="0"/>
                  </a:lnTo>
                  <a:lnTo>
                    <a:pt x="29423" y="14768"/>
                  </a:lnTo>
                  <a:lnTo>
                    <a:pt x="0" y="14768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51726" y="2554981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51726" y="255498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95" y="0"/>
                  </a:lnTo>
                  <a:lnTo>
                    <a:pt x="36795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851726" y="2495968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36795" y="0"/>
                  </a:moveTo>
                  <a:lnTo>
                    <a:pt x="0" y="0"/>
                  </a:lnTo>
                  <a:lnTo>
                    <a:pt x="0" y="59016"/>
                  </a:lnTo>
                  <a:lnTo>
                    <a:pt x="36795" y="5901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851726" y="2495976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0" y="0"/>
                  </a:moveTo>
                  <a:lnTo>
                    <a:pt x="36795" y="0"/>
                  </a:lnTo>
                  <a:lnTo>
                    <a:pt x="36795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851726" y="2459091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36795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36795" y="3688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851726" y="2459079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0" y="0"/>
                  </a:moveTo>
                  <a:lnTo>
                    <a:pt x="36795" y="0"/>
                  </a:lnTo>
                  <a:lnTo>
                    <a:pt x="36795" y="36896"/>
                  </a:lnTo>
                  <a:lnTo>
                    <a:pt x="0" y="36896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895878" y="2547605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895878" y="2547608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439" y="0"/>
                  </a:lnTo>
                  <a:lnTo>
                    <a:pt x="29439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895878" y="2495968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29436" y="0"/>
                  </a:moveTo>
                  <a:lnTo>
                    <a:pt x="0" y="0"/>
                  </a:lnTo>
                  <a:lnTo>
                    <a:pt x="0" y="51640"/>
                  </a:lnTo>
                  <a:lnTo>
                    <a:pt x="29436" y="5164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895878" y="2495976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0" y="0"/>
                  </a:moveTo>
                  <a:lnTo>
                    <a:pt x="29439" y="0"/>
                  </a:lnTo>
                  <a:lnTo>
                    <a:pt x="29439" y="51632"/>
                  </a:lnTo>
                  <a:lnTo>
                    <a:pt x="0" y="51632"/>
                  </a:lnTo>
                  <a:lnTo>
                    <a:pt x="0" y="0"/>
                  </a:lnTo>
                </a:path>
              </a:pathLst>
            </a:custGeom>
            <a:ln w="7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895878" y="2407451"/>
              <a:ext cx="29845" cy="88900"/>
            </a:xfrm>
            <a:custGeom>
              <a:avLst/>
              <a:gdLst/>
              <a:ahLst/>
              <a:cxnLst/>
              <a:rect l="l" t="t" r="r" b="b"/>
              <a:pathLst>
                <a:path w="29845" h="88900">
                  <a:moveTo>
                    <a:pt x="29436" y="0"/>
                  </a:moveTo>
                  <a:lnTo>
                    <a:pt x="0" y="0"/>
                  </a:lnTo>
                  <a:lnTo>
                    <a:pt x="0" y="88525"/>
                  </a:lnTo>
                  <a:lnTo>
                    <a:pt x="29436" y="88525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895878" y="2407447"/>
              <a:ext cx="29845" cy="88900"/>
            </a:xfrm>
            <a:custGeom>
              <a:avLst/>
              <a:gdLst/>
              <a:ahLst/>
              <a:cxnLst/>
              <a:rect l="l" t="t" r="r" b="b"/>
              <a:pathLst>
                <a:path w="29845" h="88900">
                  <a:moveTo>
                    <a:pt x="0" y="0"/>
                  </a:moveTo>
                  <a:lnTo>
                    <a:pt x="29439" y="0"/>
                  </a:lnTo>
                  <a:lnTo>
                    <a:pt x="29439" y="88528"/>
                  </a:lnTo>
                  <a:lnTo>
                    <a:pt x="0" y="88528"/>
                  </a:lnTo>
                  <a:lnTo>
                    <a:pt x="0" y="0"/>
                  </a:lnTo>
                </a:path>
              </a:pathLst>
            </a:custGeom>
            <a:ln w="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932673" y="2547605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932673" y="2547608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795" y="0"/>
                  </a:lnTo>
                  <a:lnTo>
                    <a:pt x="36795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932673" y="2429574"/>
              <a:ext cx="36830" cy="118110"/>
            </a:xfrm>
            <a:custGeom>
              <a:avLst/>
              <a:gdLst/>
              <a:ahLst/>
              <a:cxnLst/>
              <a:rect l="l" t="t" r="r" b="b"/>
              <a:pathLst>
                <a:path w="36829" h="118110">
                  <a:moveTo>
                    <a:pt x="36795" y="0"/>
                  </a:moveTo>
                  <a:lnTo>
                    <a:pt x="0" y="0"/>
                  </a:lnTo>
                  <a:lnTo>
                    <a:pt x="0" y="118033"/>
                  </a:lnTo>
                  <a:lnTo>
                    <a:pt x="36795" y="118033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932673" y="2429575"/>
              <a:ext cx="36830" cy="118110"/>
            </a:xfrm>
            <a:custGeom>
              <a:avLst/>
              <a:gdLst/>
              <a:ahLst/>
              <a:cxnLst/>
              <a:rect l="l" t="t" r="r" b="b"/>
              <a:pathLst>
                <a:path w="36829" h="118110">
                  <a:moveTo>
                    <a:pt x="0" y="0"/>
                  </a:moveTo>
                  <a:lnTo>
                    <a:pt x="36795" y="0"/>
                  </a:lnTo>
                  <a:lnTo>
                    <a:pt x="36795" y="118032"/>
                  </a:lnTo>
                  <a:lnTo>
                    <a:pt x="0" y="118032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932673" y="2111579"/>
              <a:ext cx="36830" cy="318135"/>
            </a:xfrm>
            <a:custGeom>
              <a:avLst/>
              <a:gdLst/>
              <a:ahLst/>
              <a:cxnLst/>
              <a:rect l="l" t="t" r="r" b="b"/>
              <a:pathLst>
                <a:path w="36829" h="318135">
                  <a:moveTo>
                    <a:pt x="36795" y="0"/>
                  </a:moveTo>
                  <a:lnTo>
                    <a:pt x="0" y="0"/>
                  </a:lnTo>
                  <a:lnTo>
                    <a:pt x="0" y="317996"/>
                  </a:lnTo>
                  <a:lnTo>
                    <a:pt x="36795" y="31799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932673" y="2111579"/>
              <a:ext cx="36830" cy="318135"/>
            </a:xfrm>
            <a:custGeom>
              <a:avLst/>
              <a:gdLst/>
              <a:ahLst/>
              <a:cxnLst/>
              <a:rect l="l" t="t" r="r" b="b"/>
              <a:pathLst>
                <a:path w="36829" h="318135">
                  <a:moveTo>
                    <a:pt x="0" y="0"/>
                  </a:moveTo>
                  <a:lnTo>
                    <a:pt x="36795" y="0"/>
                  </a:lnTo>
                  <a:lnTo>
                    <a:pt x="36795" y="317996"/>
                  </a:lnTo>
                  <a:lnTo>
                    <a:pt x="0" y="317996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976825" y="2547605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976825" y="2547608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439" y="0"/>
                  </a:lnTo>
                  <a:lnTo>
                    <a:pt x="29439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976825" y="2444329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29436" y="0"/>
                  </a:moveTo>
                  <a:lnTo>
                    <a:pt x="0" y="0"/>
                  </a:lnTo>
                  <a:lnTo>
                    <a:pt x="0" y="103278"/>
                  </a:lnTo>
                  <a:lnTo>
                    <a:pt x="29436" y="10327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976825" y="2444327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0" y="0"/>
                  </a:moveTo>
                  <a:lnTo>
                    <a:pt x="29439" y="0"/>
                  </a:lnTo>
                  <a:lnTo>
                    <a:pt x="29439" y="103280"/>
                  </a:lnTo>
                  <a:lnTo>
                    <a:pt x="0" y="10328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976825" y="1904628"/>
              <a:ext cx="29845" cy="539750"/>
            </a:xfrm>
            <a:custGeom>
              <a:avLst/>
              <a:gdLst/>
              <a:ahLst/>
              <a:cxnLst/>
              <a:rect l="l" t="t" r="r" b="b"/>
              <a:pathLst>
                <a:path w="29845" h="539750">
                  <a:moveTo>
                    <a:pt x="29436" y="0"/>
                  </a:moveTo>
                  <a:lnTo>
                    <a:pt x="0" y="0"/>
                  </a:lnTo>
                  <a:lnTo>
                    <a:pt x="0" y="539699"/>
                  </a:lnTo>
                  <a:lnTo>
                    <a:pt x="29436" y="539699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976825" y="1904628"/>
              <a:ext cx="29845" cy="539750"/>
            </a:xfrm>
            <a:custGeom>
              <a:avLst/>
              <a:gdLst/>
              <a:ahLst/>
              <a:cxnLst/>
              <a:rect l="l" t="t" r="r" b="b"/>
              <a:pathLst>
                <a:path w="29845" h="539750">
                  <a:moveTo>
                    <a:pt x="0" y="0"/>
                  </a:moveTo>
                  <a:lnTo>
                    <a:pt x="29439" y="0"/>
                  </a:lnTo>
                  <a:lnTo>
                    <a:pt x="29439" y="539699"/>
                  </a:lnTo>
                  <a:lnTo>
                    <a:pt x="0" y="539699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013620" y="2547605"/>
              <a:ext cx="37465" cy="22225"/>
            </a:xfrm>
            <a:custGeom>
              <a:avLst/>
              <a:gdLst/>
              <a:ahLst/>
              <a:cxnLst/>
              <a:rect l="l" t="t" r="r" b="b"/>
              <a:pathLst>
                <a:path w="37465" h="22225">
                  <a:moveTo>
                    <a:pt x="37182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7182" y="22131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013620" y="2547608"/>
              <a:ext cx="37465" cy="22225"/>
            </a:xfrm>
            <a:custGeom>
              <a:avLst/>
              <a:gdLst/>
              <a:ahLst/>
              <a:cxnLst/>
              <a:rect l="l" t="t" r="r" b="b"/>
              <a:pathLst>
                <a:path w="37465" h="22225">
                  <a:moveTo>
                    <a:pt x="0" y="0"/>
                  </a:moveTo>
                  <a:lnTo>
                    <a:pt x="37182" y="0"/>
                  </a:lnTo>
                  <a:lnTo>
                    <a:pt x="37182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7182" y="0"/>
                  </a:lnTo>
                  <a:lnTo>
                    <a:pt x="0" y="0"/>
                  </a:lnTo>
                  <a:lnTo>
                    <a:pt x="37182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013620" y="2459083"/>
              <a:ext cx="37465" cy="88900"/>
            </a:xfrm>
            <a:custGeom>
              <a:avLst/>
              <a:gdLst/>
              <a:ahLst/>
              <a:cxnLst/>
              <a:rect l="l" t="t" r="r" b="b"/>
              <a:pathLst>
                <a:path w="37465" h="88900">
                  <a:moveTo>
                    <a:pt x="37182" y="0"/>
                  </a:moveTo>
                  <a:lnTo>
                    <a:pt x="0" y="0"/>
                  </a:lnTo>
                  <a:lnTo>
                    <a:pt x="0" y="88525"/>
                  </a:lnTo>
                  <a:lnTo>
                    <a:pt x="37182" y="88525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013620" y="2459079"/>
              <a:ext cx="37465" cy="88900"/>
            </a:xfrm>
            <a:custGeom>
              <a:avLst/>
              <a:gdLst/>
              <a:ahLst/>
              <a:cxnLst/>
              <a:rect l="l" t="t" r="r" b="b"/>
              <a:pathLst>
                <a:path w="37465" h="88900">
                  <a:moveTo>
                    <a:pt x="0" y="0"/>
                  </a:moveTo>
                  <a:lnTo>
                    <a:pt x="37182" y="0"/>
                  </a:lnTo>
                  <a:lnTo>
                    <a:pt x="37182" y="88528"/>
                  </a:lnTo>
                  <a:lnTo>
                    <a:pt x="0" y="88528"/>
                  </a:lnTo>
                  <a:lnTo>
                    <a:pt x="0" y="0"/>
                  </a:lnTo>
                </a:path>
              </a:pathLst>
            </a:custGeom>
            <a:ln w="73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013620" y="1453847"/>
              <a:ext cx="37465" cy="1005840"/>
            </a:xfrm>
            <a:custGeom>
              <a:avLst/>
              <a:gdLst/>
              <a:ahLst/>
              <a:cxnLst/>
              <a:rect l="l" t="t" r="r" b="b"/>
              <a:pathLst>
                <a:path w="37465" h="1005839">
                  <a:moveTo>
                    <a:pt x="37182" y="0"/>
                  </a:moveTo>
                  <a:lnTo>
                    <a:pt x="0" y="0"/>
                  </a:lnTo>
                  <a:lnTo>
                    <a:pt x="0" y="1005232"/>
                  </a:lnTo>
                  <a:lnTo>
                    <a:pt x="37182" y="1005232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013620" y="1453912"/>
              <a:ext cx="37465" cy="1005205"/>
            </a:xfrm>
            <a:custGeom>
              <a:avLst/>
              <a:gdLst/>
              <a:ahLst/>
              <a:cxnLst/>
              <a:rect l="l" t="t" r="r" b="b"/>
              <a:pathLst>
                <a:path w="37465" h="1005205">
                  <a:moveTo>
                    <a:pt x="0" y="0"/>
                  </a:moveTo>
                  <a:lnTo>
                    <a:pt x="37182" y="0"/>
                  </a:lnTo>
                  <a:lnTo>
                    <a:pt x="37182" y="1005167"/>
                  </a:lnTo>
                  <a:lnTo>
                    <a:pt x="0" y="1005167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050803" y="2554981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050803" y="255498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95" y="0"/>
                  </a:lnTo>
                  <a:lnTo>
                    <a:pt x="36795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050803" y="2444327"/>
              <a:ext cx="36830" cy="111125"/>
            </a:xfrm>
            <a:custGeom>
              <a:avLst/>
              <a:gdLst/>
              <a:ahLst/>
              <a:cxnLst/>
              <a:rect l="l" t="t" r="r" b="b"/>
              <a:pathLst>
                <a:path w="36829" h="111125">
                  <a:moveTo>
                    <a:pt x="36795" y="0"/>
                  </a:moveTo>
                  <a:lnTo>
                    <a:pt x="0" y="0"/>
                  </a:lnTo>
                  <a:lnTo>
                    <a:pt x="0" y="110656"/>
                  </a:lnTo>
                  <a:lnTo>
                    <a:pt x="36795" y="11065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050803" y="2444327"/>
              <a:ext cx="36830" cy="111125"/>
            </a:xfrm>
            <a:custGeom>
              <a:avLst/>
              <a:gdLst/>
              <a:ahLst/>
              <a:cxnLst/>
              <a:rect l="l" t="t" r="r" b="b"/>
              <a:pathLst>
                <a:path w="36829" h="111125">
                  <a:moveTo>
                    <a:pt x="0" y="0"/>
                  </a:moveTo>
                  <a:lnTo>
                    <a:pt x="36795" y="0"/>
                  </a:lnTo>
                  <a:lnTo>
                    <a:pt x="36795" y="110656"/>
                  </a:lnTo>
                  <a:lnTo>
                    <a:pt x="0" y="110656"/>
                  </a:lnTo>
                  <a:lnTo>
                    <a:pt x="0" y="0"/>
                  </a:lnTo>
                </a:path>
              </a:pathLst>
            </a:custGeom>
            <a:ln w="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050803" y="751908"/>
              <a:ext cx="36830" cy="1692910"/>
            </a:xfrm>
            <a:custGeom>
              <a:avLst/>
              <a:gdLst/>
              <a:ahLst/>
              <a:cxnLst/>
              <a:rect l="l" t="t" r="r" b="b"/>
              <a:pathLst>
                <a:path w="36829" h="1692910">
                  <a:moveTo>
                    <a:pt x="36795" y="0"/>
                  </a:moveTo>
                  <a:lnTo>
                    <a:pt x="0" y="0"/>
                  </a:lnTo>
                  <a:lnTo>
                    <a:pt x="0" y="1692419"/>
                  </a:lnTo>
                  <a:lnTo>
                    <a:pt x="36796" y="169241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050803" y="751891"/>
              <a:ext cx="36830" cy="1692910"/>
            </a:xfrm>
            <a:custGeom>
              <a:avLst/>
              <a:gdLst/>
              <a:ahLst/>
              <a:cxnLst/>
              <a:rect l="l" t="t" r="r" b="b"/>
              <a:pathLst>
                <a:path w="36829" h="1692910">
                  <a:moveTo>
                    <a:pt x="0" y="0"/>
                  </a:moveTo>
                  <a:lnTo>
                    <a:pt x="36795" y="0"/>
                  </a:lnTo>
                  <a:lnTo>
                    <a:pt x="36796" y="1692436"/>
                  </a:lnTo>
                  <a:lnTo>
                    <a:pt x="0" y="1692436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094955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094955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39" y="0"/>
                  </a:lnTo>
                  <a:lnTo>
                    <a:pt x="2943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094955" y="2436948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29436" y="0"/>
                  </a:moveTo>
                  <a:lnTo>
                    <a:pt x="0" y="0"/>
                  </a:lnTo>
                  <a:lnTo>
                    <a:pt x="0" y="125411"/>
                  </a:lnTo>
                  <a:lnTo>
                    <a:pt x="29436" y="12541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094955" y="2436951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0" y="0"/>
                  </a:moveTo>
                  <a:lnTo>
                    <a:pt x="29439" y="0"/>
                  </a:lnTo>
                  <a:lnTo>
                    <a:pt x="29439" y="125408"/>
                  </a:lnTo>
                  <a:lnTo>
                    <a:pt x="0" y="12540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094954" y="574429"/>
              <a:ext cx="29845" cy="1863089"/>
            </a:xfrm>
            <a:custGeom>
              <a:avLst/>
              <a:gdLst/>
              <a:ahLst/>
              <a:cxnLst/>
              <a:rect l="l" t="t" r="r" b="b"/>
              <a:pathLst>
                <a:path w="29845" h="1863089">
                  <a:moveTo>
                    <a:pt x="29436" y="0"/>
                  </a:moveTo>
                  <a:lnTo>
                    <a:pt x="0" y="0"/>
                  </a:lnTo>
                  <a:lnTo>
                    <a:pt x="0" y="1862522"/>
                  </a:lnTo>
                  <a:lnTo>
                    <a:pt x="29436" y="186252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094954" y="574477"/>
              <a:ext cx="29845" cy="1863089"/>
            </a:xfrm>
            <a:custGeom>
              <a:avLst/>
              <a:gdLst/>
              <a:ahLst/>
              <a:cxnLst/>
              <a:rect l="l" t="t" r="r" b="b"/>
              <a:pathLst>
                <a:path w="29845" h="1863089">
                  <a:moveTo>
                    <a:pt x="0" y="0"/>
                  </a:moveTo>
                  <a:lnTo>
                    <a:pt x="29439" y="0"/>
                  </a:lnTo>
                  <a:lnTo>
                    <a:pt x="29440" y="1862474"/>
                  </a:lnTo>
                  <a:lnTo>
                    <a:pt x="0" y="1862474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131750" y="256235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131750" y="256236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131750" y="2400063"/>
              <a:ext cx="36830" cy="162560"/>
            </a:xfrm>
            <a:custGeom>
              <a:avLst/>
              <a:gdLst/>
              <a:ahLst/>
              <a:cxnLst/>
              <a:rect l="l" t="t" r="r" b="b"/>
              <a:pathLst>
                <a:path w="36829" h="162560">
                  <a:moveTo>
                    <a:pt x="36795" y="0"/>
                  </a:moveTo>
                  <a:lnTo>
                    <a:pt x="0" y="0"/>
                  </a:lnTo>
                  <a:lnTo>
                    <a:pt x="0" y="162296"/>
                  </a:lnTo>
                  <a:lnTo>
                    <a:pt x="36795" y="16229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131750" y="2400071"/>
              <a:ext cx="36830" cy="162560"/>
            </a:xfrm>
            <a:custGeom>
              <a:avLst/>
              <a:gdLst/>
              <a:ahLst/>
              <a:cxnLst/>
              <a:rect l="l" t="t" r="r" b="b"/>
              <a:pathLst>
                <a:path w="36829" h="162560">
                  <a:moveTo>
                    <a:pt x="0" y="0"/>
                  </a:moveTo>
                  <a:lnTo>
                    <a:pt x="36795" y="0"/>
                  </a:lnTo>
                  <a:lnTo>
                    <a:pt x="36795" y="162288"/>
                  </a:lnTo>
                  <a:lnTo>
                    <a:pt x="0" y="16228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131750" y="515453"/>
              <a:ext cx="36830" cy="1884680"/>
            </a:xfrm>
            <a:custGeom>
              <a:avLst/>
              <a:gdLst/>
              <a:ahLst/>
              <a:cxnLst/>
              <a:rect l="l" t="t" r="r" b="b"/>
              <a:pathLst>
                <a:path w="36829" h="1884680">
                  <a:moveTo>
                    <a:pt x="36795" y="0"/>
                  </a:moveTo>
                  <a:lnTo>
                    <a:pt x="0" y="0"/>
                  </a:lnTo>
                  <a:lnTo>
                    <a:pt x="0" y="1884618"/>
                  </a:lnTo>
                  <a:lnTo>
                    <a:pt x="36796" y="188461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131750" y="515339"/>
              <a:ext cx="36830" cy="1885314"/>
            </a:xfrm>
            <a:custGeom>
              <a:avLst/>
              <a:gdLst/>
              <a:ahLst/>
              <a:cxnLst/>
              <a:rect l="l" t="t" r="r" b="b"/>
              <a:pathLst>
                <a:path w="36829" h="1885314">
                  <a:moveTo>
                    <a:pt x="0" y="0"/>
                  </a:moveTo>
                  <a:lnTo>
                    <a:pt x="36795" y="0"/>
                  </a:lnTo>
                  <a:lnTo>
                    <a:pt x="36796" y="1884732"/>
                  </a:lnTo>
                  <a:lnTo>
                    <a:pt x="0" y="1884732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175902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175902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39" y="0"/>
                  </a:lnTo>
                  <a:lnTo>
                    <a:pt x="2943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175902" y="2362785"/>
              <a:ext cx="29845" cy="200025"/>
            </a:xfrm>
            <a:custGeom>
              <a:avLst/>
              <a:gdLst/>
              <a:ahLst/>
              <a:cxnLst/>
              <a:rect l="l" t="t" r="r" b="b"/>
              <a:pathLst>
                <a:path w="29845" h="200025">
                  <a:moveTo>
                    <a:pt x="29436" y="0"/>
                  </a:moveTo>
                  <a:lnTo>
                    <a:pt x="0" y="0"/>
                  </a:lnTo>
                  <a:lnTo>
                    <a:pt x="0" y="199574"/>
                  </a:lnTo>
                  <a:lnTo>
                    <a:pt x="29436" y="19957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175902" y="2362785"/>
              <a:ext cx="29845" cy="200025"/>
            </a:xfrm>
            <a:custGeom>
              <a:avLst/>
              <a:gdLst/>
              <a:ahLst/>
              <a:cxnLst/>
              <a:rect l="l" t="t" r="r" b="b"/>
              <a:pathLst>
                <a:path w="29845" h="200025">
                  <a:moveTo>
                    <a:pt x="0" y="0"/>
                  </a:moveTo>
                  <a:lnTo>
                    <a:pt x="29439" y="0"/>
                  </a:lnTo>
                  <a:lnTo>
                    <a:pt x="29439" y="199574"/>
                  </a:lnTo>
                  <a:lnTo>
                    <a:pt x="0" y="199574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175901" y="833011"/>
              <a:ext cx="29845" cy="1530350"/>
            </a:xfrm>
            <a:custGeom>
              <a:avLst/>
              <a:gdLst/>
              <a:ahLst/>
              <a:cxnLst/>
              <a:rect l="l" t="t" r="r" b="b"/>
              <a:pathLst>
                <a:path w="29845" h="1530350">
                  <a:moveTo>
                    <a:pt x="29436" y="0"/>
                  </a:moveTo>
                  <a:lnTo>
                    <a:pt x="0" y="0"/>
                  </a:lnTo>
                  <a:lnTo>
                    <a:pt x="0" y="1529773"/>
                  </a:lnTo>
                  <a:lnTo>
                    <a:pt x="29436" y="1529773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175901" y="832963"/>
              <a:ext cx="29845" cy="1530350"/>
            </a:xfrm>
            <a:custGeom>
              <a:avLst/>
              <a:gdLst/>
              <a:ahLst/>
              <a:cxnLst/>
              <a:rect l="l" t="t" r="r" b="b"/>
              <a:pathLst>
                <a:path w="29845" h="1530350">
                  <a:moveTo>
                    <a:pt x="0" y="0"/>
                  </a:moveTo>
                  <a:lnTo>
                    <a:pt x="29439" y="0"/>
                  </a:lnTo>
                  <a:lnTo>
                    <a:pt x="29440" y="1529822"/>
                  </a:lnTo>
                  <a:lnTo>
                    <a:pt x="0" y="1529822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212697" y="256235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212697" y="256236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212697" y="2444326"/>
              <a:ext cx="36830" cy="118110"/>
            </a:xfrm>
            <a:custGeom>
              <a:avLst/>
              <a:gdLst/>
              <a:ahLst/>
              <a:cxnLst/>
              <a:rect l="l" t="t" r="r" b="b"/>
              <a:pathLst>
                <a:path w="36829" h="118110">
                  <a:moveTo>
                    <a:pt x="36795" y="0"/>
                  </a:moveTo>
                  <a:lnTo>
                    <a:pt x="0" y="0"/>
                  </a:lnTo>
                  <a:lnTo>
                    <a:pt x="0" y="118033"/>
                  </a:lnTo>
                  <a:lnTo>
                    <a:pt x="36795" y="118033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212697" y="2444327"/>
              <a:ext cx="36830" cy="118110"/>
            </a:xfrm>
            <a:custGeom>
              <a:avLst/>
              <a:gdLst/>
              <a:ahLst/>
              <a:cxnLst/>
              <a:rect l="l" t="t" r="r" b="b"/>
              <a:pathLst>
                <a:path w="36829" h="118110">
                  <a:moveTo>
                    <a:pt x="0" y="0"/>
                  </a:moveTo>
                  <a:lnTo>
                    <a:pt x="36795" y="0"/>
                  </a:lnTo>
                  <a:lnTo>
                    <a:pt x="36795" y="118032"/>
                  </a:lnTo>
                  <a:lnTo>
                    <a:pt x="0" y="118032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212697" y="1151008"/>
              <a:ext cx="36830" cy="1293495"/>
            </a:xfrm>
            <a:custGeom>
              <a:avLst/>
              <a:gdLst/>
              <a:ahLst/>
              <a:cxnLst/>
              <a:rect l="l" t="t" r="r" b="b"/>
              <a:pathLst>
                <a:path w="36829" h="1293495">
                  <a:moveTo>
                    <a:pt x="36795" y="0"/>
                  </a:moveTo>
                  <a:lnTo>
                    <a:pt x="0" y="0"/>
                  </a:lnTo>
                  <a:lnTo>
                    <a:pt x="0" y="1293319"/>
                  </a:lnTo>
                  <a:lnTo>
                    <a:pt x="36795" y="129331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212697" y="1151073"/>
              <a:ext cx="36830" cy="1293495"/>
            </a:xfrm>
            <a:custGeom>
              <a:avLst/>
              <a:gdLst/>
              <a:ahLst/>
              <a:cxnLst/>
              <a:rect l="l" t="t" r="r" b="b"/>
              <a:pathLst>
                <a:path w="36829" h="1293495">
                  <a:moveTo>
                    <a:pt x="0" y="0"/>
                  </a:moveTo>
                  <a:lnTo>
                    <a:pt x="36795" y="0"/>
                  </a:lnTo>
                  <a:lnTo>
                    <a:pt x="36795" y="1293254"/>
                  </a:lnTo>
                  <a:lnTo>
                    <a:pt x="0" y="1293254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256865" y="2554981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256865" y="255498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423" y="0"/>
                  </a:lnTo>
                  <a:lnTo>
                    <a:pt x="29423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256865" y="2436950"/>
              <a:ext cx="29845" cy="118110"/>
            </a:xfrm>
            <a:custGeom>
              <a:avLst/>
              <a:gdLst/>
              <a:ahLst/>
              <a:cxnLst/>
              <a:rect l="l" t="t" r="r" b="b"/>
              <a:pathLst>
                <a:path w="29845" h="118110">
                  <a:moveTo>
                    <a:pt x="29436" y="0"/>
                  </a:moveTo>
                  <a:lnTo>
                    <a:pt x="0" y="0"/>
                  </a:lnTo>
                  <a:lnTo>
                    <a:pt x="0" y="118033"/>
                  </a:lnTo>
                  <a:lnTo>
                    <a:pt x="29436" y="118033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256865" y="2436951"/>
              <a:ext cx="29845" cy="118110"/>
            </a:xfrm>
            <a:custGeom>
              <a:avLst/>
              <a:gdLst/>
              <a:ahLst/>
              <a:cxnLst/>
              <a:rect l="l" t="t" r="r" b="b"/>
              <a:pathLst>
                <a:path w="29845" h="118110">
                  <a:moveTo>
                    <a:pt x="0" y="0"/>
                  </a:moveTo>
                  <a:lnTo>
                    <a:pt x="29423" y="0"/>
                  </a:lnTo>
                  <a:lnTo>
                    <a:pt x="29423" y="118032"/>
                  </a:lnTo>
                  <a:lnTo>
                    <a:pt x="0" y="118032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256864" y="1372711"/>
              <a:ext cx="29845" cy="1064260"/>
            </a:xfrm>
            <a:custGeom>
              <a:avLst/>
              <a:gdLst/>
              <a:ahLst/>
              <a:cxnLst/>
              <a:rect l="l" t="t" r="r" b="b"/>
              <a:pathLst>
                <a:path w="29845" h="1064260">
                  <a:moveTo>
                    <a:pt x="29436" y="0"/>
                  </a:moveTo>
                  <a:lnTo>
                    <a:pt x="0" y="0"/>
                  </a:lnTo>
                  <a:lnTo>
                    <a:pt x="0" y="1064240"/>
                  </a:lnTo>
                  <a:lnTo>
                    <a:pt x="29436" y="106424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256864" y="1372678"/>
              <a:ext cx="29845" cy="1064895"/>
            </a:xfrm>
            <a:custGeom>
              <a:avLst/>
              <a:gdLst/>
              <a:ahLst/>
              <a:cxnLst/>
              <a:rect l="l" t="t" r="r" b="b"/>
              <a:pathLst>
                <a:path w="29845" h="1064895">
                  <a:moveTo>
                    <a:pt x="0" y="0"/>
                  </a:moveTo>
                  <a:lnTo>
                    <a:pt x="29423" y="0"/>
                  </a:lnTo>
                  <a:lnTo>
                    <a:pt x="29423" y="1064273"/>
                  </a:lnTo>
                  <a:lnTo>
                    <a:pt x="0" y="1064273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293660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293660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23" y="0"/>
                  </a:lnTo>
                  <a:lnTo>
                    <a:pt x="29423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293660" y="2459081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29436" y="0"/>
                  </a:moveTo>
                  <a:lnTo>
                    <a:pt x="0" y="0"/>
                  </a:lnTo>
                  <a:lnTo>
                    <a:pt x="0" y="103278"/>
                  </a:lnTo>
                  <a:lnTo>
                    <a:pt x="29436" y="10327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293660" y="2459080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0" y="0"/>
                  </a:moveTo>
                  <a:lnTo>
                    <a:pt x="29423" y="0"/>
                  </a:lnTo>
                  <a:lnTo>
                    <a:pt x="29423" y="103280"/>
                  </a:lnTo>
                  <a:lnTo>
                    <a:pt x="0" y="10328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293660" y="2185745"/>
              <a:ext cx="29845" cy="273685"/>
            </a:xfrm>
            <a:custGeom>
              <a:avLst/>
              <a:gdLst/>
              <a:ahLst/>
              <a:cxnLst/>
              <a:rect l="l" t="t" r="r" b="b"/>
              <a:pathLst>
                <a:path w="29845" h="273685">
                  <a:moveTo>
                    <a:pt x="29436" y="0"/>
                  </a:moveTo>
                  <a:lnTo>
                    <a:pt x="0" y="0"/>
                  </a:lnTo>
                  <a:lnTo>
                    <a:pt x="0" y="273334"/>
                  </a:lnTo>
                  <a:lnTo>
                    <a:pt x="29436" y="27333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293660" y="2185745"/>
              <a:ext cx="29845" cy="273685"/>
            </a:xfrm>
            <a:custGeom>
              <a:avLst/>
              <a:gdLst/>
              <a:ahLst/>
              <a:cxnLst/>
              <a:rect l="l" t="t" r="r" b="b"/>
              <a:pathLst>
                <a:path w="29845" h="273685">
                  <a:moveTo>
                    <a:pt x="0" y="0"/>
                  </a:moveTo>
                  <a:lnTo>
                    <a:pt x="29423" y="0"/>
                  </a:lnTo>
                  <a:lnTo>
                    <a:pt x="29423" y="273334"/>
                  </a:lnTo>
                  <a:lnTo>
                    <a:pt x="0" y="273334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330456" y="2562359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37182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7182" y="7377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330456" y="2562360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0" y="0"/>
                  </a:moveTo>
                  <a:lnTo>
                    <a:pt x="37182" y="0"/>
                  </a:lnTo>
                  <a:lnTo>
                    <a:pt x="37182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7182" y="0"/>
                  </a:lnTo>
                  <a:lnTo>
                    <a:pt x="0" y="0"/>
                  </a:lnTo>
                  <a:lnTo>
                    <a:pt x="37182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330456" y="2444326"/>
              <a:ext cx="37465" cy="118110"/>
            </a:xfrm>
            <a:custGeom>
              <a:avLst/>
              <a:gdLst/>
              <a:ahLst/>
              <a:cxnLst/>
              <a:rect l="l" t="t" r="r" b="b"/>
              <a:pathLst>
                <a:path w="37465" h="118110">
                  <a:moveTo>
                    <a:pt x="37182" y="0"/>
                  </a:moveTo>
                  <a:lnTo>
                    <a:pt x="0" y="0"/>
                  </a:lnTo>
                  <a:lnTo>
                    <a:pt x="0" y="118033"/>
                  </a:lnTo>
                  <a:lnTo>
                    <a:pt x="37182" y="118033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330456" y="2444328"/>
              <a:ext cx="37465" cy="118110"/>
            </a:xfrm>
            <a:custGeom>
              <a:avLst/>
              <a:gdLst/>
              <a:ahLst/>
              <a:cxnLst/>
              <a:rect l="l" t="t" r="r" b="b"/>
              <a:pathLst>
                <a:path w="37465" h="118110">
                  <a:moveTo>
                    <a:pt x="0" y="0"/>
                  </a:moveTo>
                  <a:lnTo>
                    <a:pt x="37182" y="0"/>
                  </a:lnTo>
                  <a:lnTo>
                    <a:pt x="37182" y="118032"/>
                  </a:lnTo>
                  <a:lnTo>
                    <a:pt x="0" y="118032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330456" y="2436950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37182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7182" y="7377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330456" y="2436951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0" y="0"/>
                  </a:moveTo>
                  <a:lnTo>
                    <a:pt x="37182" y="0"/>
                  </a:lnTo>
                  <a:lnTo>
                    <a:pt x="37182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374995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374995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39" y="0"/>
                  </a:lnTo>
                  <a:lnTo>
                    <a:pt x="2943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374994" y="2414817"/>
              <a:ext cx="29845" cy="147955"/>
            </a:xfrm>
            <a:custGeom>
              <a:avLst/>
              <a:gdLst/>
              <a:ahLst/>
              <a:cxnLst/>
              <a:rect l="l" t="t" r="r" b="b"/>
              <a:pathLst>
                <a:path w="29845" h="147955">
                  <a:moveTo>
                    <a:pt x="29436" y="0"/>
                  </a:moveTo>
                  <a:lnTo>
                    <a:pt x="0" y="0"/>
                  </a:lnTo>
                  <a:lnTo>
                    <a:pt x="0" y="147542"/>
                  </a:lnTo>
                  <a:lnTo>
                    <a:pt x="29436" y="14754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374994" y="2414823"/>
              <a:ext cx="29845" cy="147955"/>
            </a:xfrm>
            <a:custGeom>
              <a:avLst/>
              <a:gdLst/>
              <a:ahLst/>
              <a:cxnLst/>
              <a:rect l="l" t="t" r="r" b="b"/>
              <a:pathLst>
                <a:path w="29845" h="147955">
                  <a:moveTo>
                    <a:pt x="0" y="0"/>
                  </a:moveTo>
                  <a:lnTo>
                    <a:pt x="29439" y="0"/>
                  </a:lnTo>
                  <a:lnTo>
                    <a:pt x="29439" y="147536"/>
                  </a:lnTo>
                  <a:lnTo>
                    <a:pt x="0" y="147536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411790" y="2554981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411790" y="255498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95" y="0"/>
                  </a:lnTo>
                  <a:lnTo>
                    <a:pt x="36795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411790" y="2451705"/>
              <a:ext cx="36830" cy="103505"/>
            </a:xfrm>
            <a:custGeom>
              <a:avLst/>
              <a:gdLst/>
              <a:ahLst/>
              <a:cxnLst/>
              <a:rect l="l" t="t" r="r" b="b"/>
              <a:pathLst>
                <a:path w="36829" h="103505">
                  <a:moveTo>
                    <a:pt x="36795" y="0"/>
                  </a:moveTo>
                  <a:lnTo>
                    <a:pt x="0" y="0"/>
                  </a:lnTo>
                  <a:lnTo>
                    <a:pt x="0" y="103278"/>
                  </a:lnTo>
                  <a:lnTo>
                    <a:pt x="36795" y="10327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411790" y="2451703"/>
              <a:ext cx="36830" cy="103505"/>
            </a:xfrm>
            <a:custGeom>
              <a:avLst/>
              <a:gdLst/>
              <a:ahLst/>
              <a:cxnLst/>
              <a:rect l="l" t="t" r="r" b="b"/>
              <a:pathLst>
                <a:path w="36829" h="103505">
                  <a:moveTo>
                    <a:pt x="0" y="0"/>
                  </a:moveTo>
                  <a:lnTo>
                    <a:pt x="36795" y="0"/>
                  </a:lnTo>
                  <a:lnTo>
                    <a:pt x="36795" y="103280"/>
                  </a:lnTo>
                  <a:lnTo>
                    <a:pt x="0" y="10328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455942" y="2554981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455942" y="255498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439" y="0"/>
                  </a:lnTo>
                  <a:lnTo>
                    <a:pt x="29439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455942" y="2540230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455942" y="2540232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439" y="0"/>
                  </a:lnTo>
                  <a:lnTo>
                    <a:pt x="29439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455942" y="2451707"/>
              <a:ext cx="29845" cy="88900"/>
            </a:xfrm>
            <a:custGeom>
              <a:avLst/>
              <a:gdLst/>
              <a:ahLst/>
              <a:cxnLst/>
              <a:rect l="l" t="t" r="r" b="b"/>
              <a:pathLst>
                <a:path w="29845" h="88900">
                  <a:moveTo>
                    <a:pt x="29436" y="0"/>
                  </a:moveTo>
                  <a:lnTo>
                    <a:pt x="0" y="0"/>
                  </a:lnTo>
                  <a:lnTo>
                    <a:pt x="0" y="88525"/>
                  </a:lnTo>
                  <a:lnTo>
                    <a:pt x="29436" y="88525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455942" y="2451703"/>
              <a:ext cx="29845" cy="88900"/>
            </a:xfrm>
            <a:custGeom>
              <a:avLst/>
              <a:gdLst/>
              <a:ahLst/>
              <a:cxnLst/>
              <a:rect l="l" t="t" r="r" b="b"/>
              <a:pathLst>
                <a:path w="29845" h="88900">
                  <a:moveTo>
                    <a:pt x="0" y="0"/>
                  </a:moveTo>
                  <a:lnTo>
                    <a:pt x="29439" y="0"/>
                  </a:lnTo>
                  <a:lnTo>
                    <a:pt x="29439" y="88528"/>
                  </a:lnTo>
                  <a:lnTo>
                    <a:pt x="0" y="88528"/>
                  </a:lnTo>
                  <a:lnTo>
                    <a:pt x="0" y="0"/>
                  </a:lnTo>
                </a:path>
              </a:pathLst>
            </a:custGeom>
            <a:ln w="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455942" y="2422195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29436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29436" y="2950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455942" y="2422199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0" y="0"/>
                  </a:moveTo>
                  <a:lnTo>
                    <a:pt x="29439" y="0"/>
                  </a:lnTo>
                  <a:lnTo>
                    <a:pt x="2943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492737" y="2554981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492737" y="255498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95" y="0"/>
                  </a:lnTo>
                  <a:lnTo>
                    <a:pt x="36795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492737" y="2547607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492737" y="2547608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492737" y="2466459"/>
              <a:ext cx="36830" cy="81280"/>
            </a:xfrm>
            <a:custGeom>
              <a:avLst/>
              <a:gdLst/>
              <a:ahLst/>
              <a:cxnLst/>
              <a:rect l="l" t="t" r="r" b="b"/>
              <a:pathLst>
                <a:path w="36829" h="81280">
                  <a:moveTo>
                    <a:pt x="36795" y="0"/>
                  </a:moveTo>
                  <a:lnTo>
                    <a:pt x="0" y="0"/>
                  </a:lnTo>
                  <a:lnTo>
                    <a:pt x="0" y="81149"/>
                  </a:lnTo>
                  <a:lnTo>
                    <a:pt x="36795" y="8114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492737" y="2466455"/>
              <a:ext cx="36830" cy="81280"/>
            </a:xfrm>
            <a:custGeom>
              <a:avLst/>
              <a:gdLst/>
              <a:ahLst/>
              <a:cxnLst/>
              <a:rect l="l" t="t" r="r" b="b"/>
              <a:pathLst>
                <a:path w="36829" h="81280">
                  <a:moveTo>
                    <a:pt x="0" y="0"/>
                  </a:moveTo>
                  <a:lnTo>
                    <a:pt x="36795" y="0"/>
                  </a:lnTo>
                  <a:lnTo>
                    <a:pt x="36795" y="81152"/>
                  </a:lnTo>
                  <a:lnTo>
                    <a:pt x="0" y="81152"/>
                  </a:lnTo>
                  <a:lnTo>
                    <a:pt x="0" y="0"/>
                  </a:lnTo>
                </a:path>
              </a:pathLst>
            </a:custGeom>
            <a:ln w="73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492737" y="243694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492737" y="2436951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95" y="0"/>
                  </a:lnTo>
                  <a:lnTo>
                    <a:pt x="36795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529533" y="2547605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529533" y="2547608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827" y="0"/>
                  </a:lnTo>
                  <a:lnTo>
                    <a:pt x="36827" y="22128"/>
                  </a:lnTo>
                  <a:lnTo>
                    <a:pt x="0" y="22128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529533" y="2540231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6"/>
                  </a:lnTo>
                  <a:lnTo>
                    <a:pt x="36795" y="737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529533" y="2540232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827" y="0"/>
                  </a:lnTo>
                  <a:lnTo>
                    <a:pt x="36827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827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529533" y="2444329"/>
              <a:ext cx="36830" cy="96520"/>
            </a:xfrm>
            <a:custGeom>
              <a:avLst/>
              <a:gdLst/>
              <a:ahLst/>
              <a:cxnLst/>
              <a:rect l="l" t="t" r="r" b="b"/>
              <a:pathLst>
                <a:path w="36829" h="96519">
                  <a:moveTo>
                    <a:pt x="36795" y="0"/>
                  </a:moveTo>
                  <a:lnTo>
                    <a:pt x="0" y="0"/>
                  </a:lnTo>
                  <a:lnTo>
                    <a:pt x="0" y="95902"/>
                  </a:lnTo>
                  <a:lnTo>
                    <a:pt x="36795" y="95902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529533" y="2444328"/>
              <a:ext cx="36830" cy="96520"/>
            </a:xfrm>
            <a:custGeom>
              <a:avLst/>
              <a:gdLst/>
              <a:ahLst/>
              <a:cxnLst/>
              <a:rect l="l" t="t" r="r" b="b"/>
              <a:pathLst>
                <a:path w="36829" h="96519">
                  <a:moveTo>
                    <a:pt x="0" y="0"/>
                  </a:moveTo>
                  <a:lnTo>
                    <a:pt x="36827" y="0"/>
                  </a:lnTo>
                  <a:lnTo>
                    <a:pt x="36827" y="95904"/>
                  </a:lnTo>
                  <a:lnTo>
                    <a:pt x="0" y="95904"/>
                  </a:lnTo>
                  <a:lnTo>
                    <a:pt x="0" y="0"/>
                  </a:lnTo>
                </a:path>
              </a:pathLst>
            </a:custGeom>
            <a:ln w="7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529533" y="2414819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529533" y="2414824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827" y="0"/>
                  </a:lnTo>
                  <a:lnTo>
                    <a:pt x="36827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573620" y="2540227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29436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29436" y="2950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573620" y="2540232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0" y="0"/>
                  </a:moveTo>
                  <a:lnTo>
                    <a:pt x="29520" y="0"/>
                  </a:lnTo>
                  <a:lnTo>
                    <a:pt x="29520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573620" y="2525477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573620" y="2525480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573620" y="2444331"/>
              <a:ext cx="29845" cy="81280"/>
            </a:xfrm>
            <a:custGeom>
              <a:avLst/>
              <a:gdLst/>
              <a:ahLst/>
              <a:cxnLst/>
              <a:rect l="l" t="t" r="r" b="b"/>
              <a:pathLst>
                <a:path w="29845" h="81280">
                  <a:moveTo>
                    <a:pt x="29436" y="0"/>
                  </a:moveTo>
                  <a:lnTo>
                    <a:pt x="0" y="0"/>
                  </a:lnTo>
                  <a:lnTo>
                    <a:pt x="0" y="81149"/>
                  </a:lnTo>
                  <a:lnTo>
                    <a:pt x="29436" y="81149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573620" y="2444328"/>
              <a:ext cx="29845" cy="81280"/>
            </a:xfrm>
            <a:custGeom>
              <a:avLst/>
              <a:gdLst/>
              <a:ahLst/>
              <a:cxnLst/>
              <a:rect l="l" t="t" r="r" b="b"/>
              <a:pathLst>
                <a:path w="29845" h="81280">
                  <a:moveTo>
                    <a:pt x="0" y="0"/>
                  </a:moveTo>
                  <a:lnTo>
                    <a:pt x="29520" y="0"/>
                  </a:lnTo>
                  <a:lnTo>
                    <a:pt x="29520" y="81152"/>
                  </a:lnTo>
                  <a:lnTo>
                    <a:pt x="0" y="81152"/>
                  </a:lnTo>
                  <a:lnTo>
                    <a:pt x="0" y="0"/>
                  </a:lnTo>
                </a:path>
              </a:pathLst>
            </a:custGeom>
            <a:ln w="7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573620" y="2377545"/>
              <a:ext cx="29845" cy="67310"/>
            </a:xfrm>
            <a:custGeom>
              <a:avLst/>
              <a:gdLst/>
              <a:ahLst/>
              <a:cxnLst/>
              <a:rect l="l" t="t" r="r" b="b"/>
              <a:pathLst>
                <a:path w="29845" h="67310">
                  <a:moveTo>
                    <a:pt x="29436" y="0"/>
                  </a:moveTo>
                  <a:lnTo>
                    <a:pt x="0" y="0"/>
                  </a:lnTo>
                  <a:lnTo>
                    <a:pt x="0" y="66782"/>
                  </a:lnTo>
                  <a:lnTo>
                    <a:pt x="29436" y="6678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573620" y="2377554"/>
              <a:ext cx="29845" cy="67310"/>
            </a:xfrm>
            <a:custGeom>
              <a:avLst/>
              <a:gdLst/>
              <a:ahLst/>
              <a:cxnLst/>
              <a:rect l="l" t="t" r="r" b="b"/>
              <a:pathLst>
                <a:path w="29845" h="67310">
                  <a:moveTo>
                    <a:pt x="0" y="0"/>
                  </a:moveTo>
                  <a:lnTo>
                    <a:pt x="29520" y="0"/>
                  </a:lnTo>
                  <a:lnTo>
                    <a:pt x="29520" y="66773"/>
                  </a:lnTo>
                  <a:lnTo>
                    <a:pt x="0" y="66773"/>
                  </a:lnTo>
                  <a:lnTo>
                    <a:pt x="0" y="0"/>
                  </a:lnTo>
                </a:path>
              </a:pathLst>
            </a:custGeom>
            <a:ln w="73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610560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610560" y="2540232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79" y="0"/>
                  </a:lnTo>
                  <a:lnTo>
                    <a:pt x="3677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610560" y="2518101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610560" y="2518104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779" y="0"/>
                  </a:lnTo>
                  <a:lnTo>
                    <a:pt x="36779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610560" y="2377550"/>
              <a:ext cx="36830" cy="140970"/>
            </a:xfrm>
            <a:custGeom>
              <a:avLst/>
              <a:gdLst/>
              <a:ahLst/>
              <a:cxnLst/>
              <a:rect l="l" t="t" r="r" b="b"/>
              <a:pathLst>
                <a:path w="36829" h="140969">
                  <a:moveTo>
                    <a:pt x="36795" y="0"/>
                  </a:moveTo>
                  <a:lnTo>
                    <a:pt x="0" y="0"/>
                  </a:lnTo>
                  <a:lnTo>
                    <a:pt x="0" y="140553"/>
                  </a:lnTo>
                  <a:lnTo>
                    <a:pt x="36795" y="140553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610560" y="2377554"/>
              <a:ext cx="36830" cy="140970"/>
            </a:xfrm>
            <a:custGeom>
              <a:avLst/>
              <a:gdLst/>
              <a:ahLst/>
              <a:cxnLst/>
              <a:rect l="l" t="t" r="r" b="b"/>
              <a:pathLst>
                <a:path w="36829" h="140969">
                  <a:moveTo>
                    <a:pt x="0" y="0"/>
                  </a:moveTo>
                  <a:lnTo>
                    <a:pt x="36779" y="0"/>
                  </a:lnTo>
                  <a:lnTo>
                    <a:pt x="36779" y="140550"/>
                  </a:lnTo>
                  <a:lnTo>
                    <a:pt x="0" y="140550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610560" y="2222635"/>
              <a:ext cx="36830" cy="154940"/>
            </a:xfrm>
            <a:custGeom>
              <a:avLst/>
              <a:gdLst/>
              <a:ahLst/>
              <a:cxnLst/>
              <a:rect l="l" t="t" r="r" b="b"/>
              <a:pathLst>
                <a:path w="36829" h="154939">
                  <a:moveTo>
                    <a:pt x="36795" y="0"/>
                  </a:moveTo>
                  <a:lnTo>
                    <a:pt x="0" y="0"/>
                  </a:lnTo>
                  <a:lnTo>
                    <a:pt x="0" y="154918"/>
                  </a:lnTo>
                  <a:lnTo>
                    <a:pt x="36795" y="15491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610560" y="2222625"/>
              <a:ext cx="36830" cy="154940"/>
            </a:xfrm>
            <a:custGeom>
              <a:avLst/>
              <a:gdLst/>
              <a:ahLst/>
              <a:cxnLst/>
              <a:rect l="l" t="t" r="r" b="b"/>
              <a:pathLst>
                <a:path w="36829" h="154939">
                  <a:moveTo>
                    <a:pt x="0" y="0"/>
                  </a:moveTo>
                  <a:lnTo>
                    <a:pt x="36779" y="0"/>
                  </a:lnTo>
                  <a:lnTo>
                    <a:pt x="36779" y="154928"/>
                  </a:lnTo>
                  <a:lnTo>
                    <a:pt x="0" y="15492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654599" y="2525473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29823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29823" y="44262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654599" y="2525480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0" y="0"/>
                  </a:moveTo>
                  <a:lnTo>
                    <a:pt x="29842" y="0"/>
                  </a:lnTo>
                  <a:lnTo>
                    <a:pt x="29842" y="44256"/>
                  </a:lnTo>
                  <a:lnTo>
                    <a:pt x="0" y="44256"/>
                  </a:lnTo>
                  <a:lnTo>
                    <a:pt x="0" y="0"/>
                  </a:lnTo>
                </a:path>
              </a:pathLst>
            </a:custGeom>
            <a:ln w="7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654599" y="2488595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29823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29823" y="36884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654599" y="2488584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0" y="0"/>
                  </a:moveTo>
                  <a:lnTo>
                    <a:pt x="29842" y="0"/>
                  </a:lnTo>
                  <a:lnTo>
                    <a:pt x="29842" y="36896"/>
                  </a:lnTo>
                  <a:lnTo>
                    <a:pt x="0" y="36896"/>
                  </a:lnTo>
                  <a:lnTo>
                    <a:pt x="0" y="0"/>
                  </a:lnTo>
                  <a:lnTo>
                    <a:pt x="29842" y="0"/>
                  </a:lnTo>
                  <a:lnTo>
                    <a:pt x="0" y="0"/>
                  </a:lnTo>
                </a:path>
              </a:pathLst>
            </a:custGeom>
            <a:ln w="73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654599" y="2348030"/>
              <a:ext cx="29845" cy="140970"/>
            </a:xfrm>
            <a:custGeom>
              <a:avLst/>
              <a:gdLst/>
              <a:ahLst/>
              <a:cxnLst/>
              <a:rect l="l" t="t" r="r" b="b"/>
              <a:pathLst>
                <a:path w="29845" h="140969">
                  <a:moveTo>
                    <a:pt x="29823" y="0"/>
                  </a:moveTo>
                  <a:lnTo>
                    <a:pt x="0" y="0"/>
                  </a:lnTo>
                  <a:lnTo>
                    <a:pt x="0" y="140553"/>
                  </a:lnTo>
                  <a:lnTo>
                    <a:pt x="29823" y="140553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654599" y="2348033"/>
              <a:ext cx="29845" cy="140970"/>
            </a:xfrm>
            <a:custGeom>
              <a:avLst/>
              <a:gdLst/>
              <a:ahLst/>
              <a:cxnLst/>
              <a:rect l="l" t="t" r="r" b="b"/>
              <a:pathLst>
                <a:path w="29845" h="140969">
                  <a:moveTo>
                    <a:pt x="0" y="0"/>
                  </a:moveTo>
                  <a:lnTo>
                    <a:pt x="29842" y="0"/>
                  </a:lnTo>
                  <a:lnTo>
                    <a:pt x="29843" y="140550"/>
                  </a:lnTo>
                  <a:lnTo>
                    <a:pt x="0" y="140550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654599" y="2222622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29823" y="0"/>
                  </a:moveTo>
                  <a:lnTo>
                    <a:pt x="0" y="0"/>
                  </a:lnTo>
                  <a:lnTo>
                    <a:pt x="0" y="125411"/>
                  </a:lnTo>
                  <a:lnTo>
                    <a:pt x="29823" y="125411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654599" y="2222625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0" y="0"/>
                  </a:moveTo>
                  <a:lnTo>
                    <a:pt x="29842" y="0"/>
                  </a:lnTo>
                  <a:lnTo>
                    <a:pt x="29843" y="125408"/>
                  </a:lnTo>
                  <a:lnTo>
                    <a:pt x="0" y="12540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691862" y="2510718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36795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36795" y="5901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691862" y="2510728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0" y="0"/>
                  </a:moveTo>
                  <a:lnTo>
                    <a:pt x="36779" y="0"/>
                  </a:lnTo>
                  <a:lnTo>
                    <a:pt x="36779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691862" y="2473843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36795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36795" y="3688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691862" y="2473832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0" y="0"/>
                  </a:moveTo>
                  <a:lnTo>
                    <a:pt x="36779" y="0"/>
                  </a:lnTo>
                  <a:lnTo>
                    <a:pt x="36779" y="36896"/>
                  </a:lnTo>
                  <a:lnTo>
                    <a:pt x="0" y="3689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7691862" y="2340656"/>
              <a:ext cx="36830" cy="133350"/>
            </a:xfrm>
            <a:custGeom>
              <a:avLst/>
              <a:gdLst/>
              <a:ahLst/>
              <a:cxnLst/>
              <a:rect l="l" t="t" r="r" b="b"/>
              <a:pathLst>
                <a:path w="36829" h="133350">
                  <a:moveTo>
                    <a:pt x="36795" y="0"/>
                  </a:moveTo>
                  <a:lnTo>
                    <a:pt x="0" y="0"/>
                  </a:lnTo>
                  <a:lnTo>
                    <a:pt x="0" y="133175"/>
                  </a:lnTo>
                  <a:lnTo>
                    <a:pt x="36795" y="133175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691862" y="2340657"/>
              <a:ext cx="36830" cy="133350"/>
            </a:xfrm>
            <a:custGeom>
              <a:avLst/>
              <a:gdLst/>
              <a:ahLst/>
              <a:cxnLst/>
              <a:rect l="l" t="t" r="r" b="b"/>
              <a:pathLst>
                <a:path w="36829" h="133350">
                  <a:moveTo>
                    <a:pt x="0" y="0"/>
                  </a:moveTo>
                  <a:lnTo>
                    <a:pt x="36779" y="0"/>
                  </a:lnTo>
                  <a:lnTo>
                    <a:pt x="36779" y="133174"/>
                  </a:lnTo>
                  <a:lnTo>
                    <a:pt x="0" y="133174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7691862" y="2170603"/>
              <a:ext cx="36830" cy="170180"/>
            </a:xfrm>
            <a:custGeom>
              <a:avLst/>
              <a:gdLst/>
              <a:ahLst/>
              <a:cxnLst/>
              <a:rect l="l" t="t" r="r" b="b"/>
              <a:pathLst>
                <a:path w="36829" h="170180">
                  <a:moveTo>
                    <a:pt x="36795" y="0"/>
                  </a:moveTo>
                  <a:lnTo>
                    <a:pt x="0" y="0"/>
                  </a:lnTo>
                  <a:lnTo>
                    <a:pt x="0" y="170054"/>
                  </a:lnTo>
                  <a:lnTo>
                    <a:pt x="36795" y="1700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7691862" y="2170603"/>
              <a:ext cx="36830" cy="170180"/>
            </a:xfrm>
            <a:custGeom>
              <a:avLst/>
              <a:gdLst/>
              <a:ahLst/>
              <a:cxnLst/>
              <a:rect l="l" t="t" r="r" b="b"/>
              <a:pathLst>
                <a:path w="36829" h="170180">
                  <a:moveTo>
                    <a:pt x="0" y="0"/>
                  </a:moveTo>
                  <a:lnTo>
                    <a:pt x="36779" y="0"/>
                  </a:lnTo>
                  <a:lnTo>
                    <a:pt x="36779" y="170054"/>
                  </a:lnTo>
                  <a:lnTo>
                    <a:pt x="0" y="170054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7735901" y="2510718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29436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29436" y="5901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735901" y="2510728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0" y="0"/>
                  </a:moveTo>
                  <a:lnTo>
                    <a:pt x="29520" y="0"/>
                  </a:lnTo>
                  <a:lnTo>
                    <a:pt x="29520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735901" y="2488597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7735901" y="2488584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44"/>
                  </a:lnTo>
                  <a:lnTo>
                    <a:pt x="0" y="22144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735901" y="2370161"/>
              <a:ext cx="29845" cy="118745"/>
            </a:xfrm>
            <a:custGeom>
              <a:avLst/>
              <a:gdLst/>
              <a:ahLst/>
              <a:cxnLst/>
              <a:rect l="l" t="t" r="r" b="b"/>
              <a:pathLst>
                <a:path w="29845" h="118744">
                  <a:moveTo>
                    <a:pt x="29436" y="0"/>
                  </a:moveTo>
                  <a:lnTo>
                    <a:pt x="0" y="0"/>
                  </a:lnTo>
                  <a:lnTo>
                    <a:pt x="0" y="118422"/>
                  </a:lnTo>
                  <a:lnTo>
                    <a:pt x="29436" y="11842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735901" y="2370161"/>
              <a:ext cx="29845" cy="118745"/>
            </a:xfrm>
            <a:custGeom>
              <a:avLst/>
              <a:gdLst/>
              <a:ahLst/>
              <a:cxnLst/>
              <a:rect l="l" t="t" r="r" b="b"/>
              <a:pathLst>
                <a:path w="29845" h="118744">
                  <a:moveTo>
                    <a:pt x="0" y="0"/>
                  </a:moveTo>
                  <a:lnTo>
                    <a:pt x="29520" y="0"/>
                  </a:lnTo>
                  <a:lnTo>
                    <a:pt x="29520" y="118422"/>
                  </a:lnTo>
                  <a:lnTo>
                    <a:pt x="0" y="118422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7735901" y="2163211"/>
              <a:ext cx="29845" cy="207010"/>
            </a:xfrm>
            <a:custGeom>
              <a:avLst/>
              <a:gdLst/>
              <a:ahLst/>
              <a:cxnLst/>
              <a:rect l="l" t="t" r="r" b="b"/>
              <a:pathLst>
                <a:path w="29845" h="207010">
                  <a:moveTo>
                    <a:pt x="29436" y="0"/>
                  </a:moveTo>
                  <a:lnTo>
                    <a:pt x="0" y="0"/>
                  </a:lnTo>
                  <a:lnTo>
                    <a:pt x="0" y="206950"/>
                  </a:lnTo>
                  <a:lnTo>
                    <a:pt x="29436" y="20695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7735901" y="2163227"/>
              <a:ext cx="29845" cy="207010"/>
            </a:xfrm>
            <a:custGeom>
              <a:avLst/>
              <a:gdLst/>
              <a:ahLst/>
              <a:cxnLst/>
              <a:rect l="l" t="t" r="r" b="b"/>
              <a:pathLst>
                <a:path w="29845" h="207010">
                  <a:moveTo>
                    <a:pt x="0" y="0"/>
                  </a:moveTo>
                  <a:lnTo>
                    <a:pt x="29520" y="0"/>
                  </a:lnTo>
                  <a:lnTo>
                    <a:pt x="29520" y="206934"/>
                  </a:lnTo>
                  <a:lnTo>
                    <a:pt x="0" y="206934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7772842" y="2503342"/>
              <a:ext cx="29845" cy="66675"/>
            </a:xfrm>
            <a:custGeom>
              <a:avLst/>
              <a:gdLst/>
              <a:ahLst/>
              <a:cxnLst/>
              <a:rect l="l" t="t" r="r" b="b"/>
              <a:pathLst>
                <a:path w="29845" h="66675">
                  <a:moveTo>
                    <a:pt x="29436" y="0"/>
                  </a:moveTo>
                  <a:lnTo>
                    <a:pt x="0" y="0"/>
                  </a:lnTo>
                  <a:lnTo>
                    <a:pt x="0" y="66393"/>
                  </a:lnTo>
                  <a:lnTo>
                    <a:pt x="29436" y="66393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7772842" y="2503352"/>
              <a:ext cx="29845" cy="66675"/>
            </a:xfrm>
            <a:custGeom>
              <a:avLst/>
              <a:gdLst/>
              <a:ahLst/>
              <a:cxnLst/>
              <a:rect l="l" t="t" r="r" b="b"/>
              <a:pathLst>
                <a:path w="29845" h="66675">
                  <a:moveTo>
                    <a:pt x="0" y="0"/>
                  </a:moveTo>
                  <a:lnTo>
                    <a:pt x="29359" y="0"/>
                  </a:lnTo>
                  <a:lnTo>
                    <a:pt x="29359" y="66384"/>
                  </a:lnTo>
                  <a:lnTo>
                    <a:pt x="0" y="66384"/>
                  </a:lnTo>
                  <a:lnTo>
                    <a:pt x="0" y="0"/>
                  </a:lnTo>
                </a:path>
              </a:pathLst>
            </a:custGeom>
            <a:ln w="73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7772842" y="2488598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7772842" y="248858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359" y="0"/>
                  </a:lnTo>
                  <a:lnTo>
                    <a:pt x="29359" y="14768"/>
                  </a:lnTo>
                  <a:lnTo>
                    <a:pt x="0" y="14768"/>
                  </a:lnTo>
                  <a:lnTo>
                    <a:pt x="0" y="0"/>
                  </a:lnTo>
                  <a:lnTo>
                    <a:pt x="29359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7772842" y="2384915"/>
              <a:ext cx="29845" cy="104139"/>
            </a:xfrm>
            <a:custGeom>
              <a:avLst/>
              <a:gdLst/>
              <a:ahLst/>
              <a:cxnLst/>
              <a:rect l="l" t="t" r="r" b="b"/>
              <a:pathLst>
                <a:path w="29845" h="104139">
                  <a:moveTo>
                    <a:pt x="29436" y="0"/>
                  </a:moveTo>
                  <a:lnTo>
                    <a:pt x="0" y="0"/>
                  </a:lnTo>
                  <a:lnTo>
                    <a:pt x="0" y="103668"/>
                  </a:lnTo>
                  <a:lnTo>
                    <a:pt x="29436" y="10366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7772842" y="2384930"/>
              <a:ext cx="29845" cy="104139"/>
            </a:xfrm>
            <a:custGeom>
              <a:avLst/>
              <a:gdLst/>
              <a:ahLst/>
              <a:cxnLst/>
              <a:rect l="l" t="t" r="r" b="b"/>
              <a:pathLst>
                <a:path w="29845" h="104139">
                  <a:moveTo>
                    <a:pt x="0" y="0"/>
                  </a:moveTo>
                  <a:lnTo>
                    <a:pt x="29359" y="0"/>
                  </a:lnTo>
                  <a:lnTo>
                    <a:pt x="29359" y="103654"/>
                  </a:lnTo>
                  <a:lnTo>
                    <a:pt x="0" y="103654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7772842" y="2215249"/>
              <a:ext cx="29845" cy="170180"/>
            </a:xfrm>
            <a:custGeom>
              <a:avLst/>
              <a:gdLst/>
              <a:ahLst/>
              <a:cxnLst/>
              <a:rect l="l" t="t" r="r" b="b"/>
              <a:pathLst>
                <a:path w="29845" h="170180">
                  <a:moveTo>
                    <a:pt x="29436" y="0"/>
                  </a:moveTo>
                  <a:lnTo>
                    <a:pt x="0" y="0"/>
                  </a:lnTo>
                  <a:lnTo>
                    <a:pt x="0" y="169680"/>
                  </a:lnTo>
                  <a:lnTo>
                    <a:pt x="29436" y="16968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7772842" y="2215249"/>
              <a:ext cx="29845" cy="170180"/>
            </a:xfrm>
            <a:custGeom>
              <a:avLst/>
              <a:gdLst/>
              <a:ahLst/>
              <a:cxnLst/>
              <a:rect l="l" t="t" r="r" b="b"/>
              <a:pathLst>
                <a:path w="29845" h="170180">
                  <a:moveTo>
                    <a:pt x="0" y="0"/>
                  </a:moveTo>
                  <a:lnTo>
                    <a:pt x="29359" y="0"/>
                  </a:lnTo>
                  <a:lnTo>
                    <a:pt x="29359" y="169680"/>
                  </a:lnTo>
                  <a:lnTo>
                    <a:pt x="0" y="169680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7809621" y="2422193"/>
              <a:ext cx="36830" cy="147955"/>
            </a:xfrm>
            <a:custGeom>
              <a:avLst/>
              <a:gdLst/>
              <a:ahLst/>
              <a:cxnLst/>
              <a:rect l="l" t="t" r="r" b="b"/>
              <a:pathLst>
                <a:path w="36829" h="147955">
                  <a:moveTo>
                    <a:pt x="36795" y="0"/>
                  </a:moveTo>
                  <a:lnTo>
                    <a:pt x="0" y="0"/>
                  </a:lnTo>
                  <a:lnTo>
                    <a:pt x="0" y="147542"/>
                  </a:lnTo>
                  <a:lnTo>
                    <a:pt x="36795" y="147542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7809621" y="2422199"/>
              <a:ext cx="36830" cy="147955"/>
            </a:xfrm>
            <a:custGeom>
              <a:avLst/>
              <a:gdLst/>
              <a:ahLst/>
              <a:cxnLst/>
              <a:rect l="l" t="t" r="r" b="b"/>
              <a:pathLst>
                <a:path w="36829" h="147955">
                  <a:moveTo>
                    <a:pt x="0" y="0"/>
                  </a:moveTo>
                  <a:lnTo>
                    <a:pt x="36779" y="0"/>
                  </a:lnTo>
                  <a:lnTo>
                    <a:pt x="36779" y="147536"/>
                  </a:lnTo>
                  <a:lnTo>
                    <a:pt x="0" y="147536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7809621" y="2407445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7809621" y="2407447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79" y="0"/>
                  </a:lnTo>
                  <a:lnTo>
                    <a:pt x="36779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7809621" y="240007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7809621" y="2400072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7809621" y="2296403"/>
              <a:ext cx="36830" cy="104139"/>
            </a:xfrm>
            <a:custGeom>
              <a:avLst/>
              <a:gdLst/>
              <a:ahLst/>
              <a:cxnLst/>
              <a:rect l="l" t="t" r="r" b="b"/>
              <a:pathLst>
                <a:path w="36829" h="104139">
                  <a:moveTo>
                    <a:pt x="36795" y="0"/>
                  </a:moveTo>
                  <a:lnTo>
                    <a:pt x="0" y="0"/>
                  </a:lnTo>
                  <a:lnTo>
                    <a:pt x="0" y="103668"/>
                  </a:lnTo>
                  <a:lnTo>
                    <a:pt x="36795" y="10366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7809621" y="2296401"/>
              <a:ext cx="36830" cy="104139"/>
            </a:xfrm>
            <a:custGeom>
              <a:avLst/>
              <a:gdLst/>
              <a:ahLst/>
              <a:cxnLst/>
              <a:rect l="l" t="t" r="r" b="b"/>
              <a:pathLst>
                <a:path w="36829" h="104139">
                  <a:moveTo>
                    <a:pt x="0" y="0"/>
                  </a:moveTo>
                  <a:lnTo>
                    <a:pt x="36779" y="0"/>
                  </a:lnTo>
                  <a:lnTo>
                    <a:pt x="36779" y="103670"/>
                  </a:lnTo>
                  <a:lnTo>
                    <a:pt x="0" y="103670"/>
                  </a:lnTo>
                  <a:lnTo>
                    <a:pt x="0" y="0"/>
                  </a:lnTo>
                </a:path>
              </a:pathLst>
            </a:custGeom>
            <a:ln w="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7809621" y="2148470"/>
              <a:ext cx="36830" cy="147955"/>
            </a:xfrm>
            <a:custGeom>
              <a:avLst/>
              <a:gdLst/>
              <a:ahLst/>
              <a:cxnLst/>
              <a:rect l="l" t="t" r="r" b="b"/>
              <a:pathLst>
                <a:path w="36829" h="147955">
                  <a:moveTo>
                    <a:pt x="36795" y="0"/>
                  </a:moveTo>
                  <a:lnTo>
                    <a:pt x="0" y="0"/>
                  </a:lnTo>
                  <a:lnTo>
                    <a:pt x="0" y="147931"/>
                  </a:lnTo>
                  <a:lnTo>
                    <a:pt x="36795" y="1479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7809621" y="2148475"/>
              <a:ext cx="36830" cy="147955"/>
            </a:xfrm>
            <a:custGeom>
              <a:avLst/>
              <a:gdLst/>
              <a:ahLst/>
              <a:cxnLst/>
              <a:rect l="l" t="t" r="r" b="b"/>
              <a:pathLst>
                <a:path w="36829" h="147955">
                  <a:moveTo>
                    <a:pt x="0" y="0"/>
                  </a:moveTo>
                  <a:lnTo>
                    <a:pt x="36779" y="0"/>
                  </a:lnTo>
                  <a:lnTo>
                    <a:pt x="36779" y="147926"/>
                  </a:lnTo>
                  <a:lnTo>
                    <a:pt x="0" y="147926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7853660" y="2444324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29436" y="0"/>
                  </a:moveTo>
                  <a:lnTo>
                    <a:pt x="0" y="0"/>
                  </a:lnTo>
                  <a:lnTo>
                    <a:pt x="0" y="125411"/>
                  </a:lnTo>
                  <a:lnTo>
                    <a:pt x="29436" y="12541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7853660" y="2444328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0" y="0"/>
                  </a:moveTo>
                  <a:lnTo>
                    <a:pt x="29520" y="0"/>
                  </a:lnTo>
                  <a:lnTo>
                    <a:pt x="29520" y="125408"/>
                  </a:lnTo>
                  <a:lnTo>
                    <a:pt x="0" y="12540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7853660" y="2422196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7853660" y="2422199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7853660" y="2296400"/>
              <a:ext cx="29845" cy="126364"/>
            </a:xfrm>
            <a:custGeom>
              <a:avLst/>
              <a:gdLst/>
              <a:ahLst/>
              <a:cxnLst/>
              <a:rect l="l" t="t" r="r" b="b"/>
              <a:pathLst>
                <a:path w="29845" h="126364">
                  <a:moveTo>
                    <a:pt x="29436" y="0"/>
                  </a:moveTo>
                  <a:lnTo>
                    <a:pt x="0" y="0"/>
                  </a:lnTo>
                  <a:lnTo>
                    <a:pt x="0" y="125799"/>
                  </a:lnTo>
                  <a:lnTo>
                    <a:pt x="29436" y="125799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7853660" y="2296401"/>
              <a:ext cx="29845" cy="126364"/>
            </a:xfrm>
            <a:custGeom>
              <a:avLst/>
              <a:gdLst/>
              <a:ahLst/>
              <a:cxnLst/>
              <a:rect l="l" t="t" r="r" b="b"/>
              <a:pathLst>
                <a:path w="29845" h="126364">
                  <a:moveTo>
                    <a:pt x="0" y="0"/>
                  </a:moveTo>
                  <a:lnTo>
                    <a:pt x="29520" y="0"/>
                  </a:lnTo>
                  <a:lnTo>
                    <a:pt x="29520" y="125798"/>
                  </a:lnTo>
                  <a:lnTo>
                    <a:pt x="0" y="12579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7853660" y="2222630"/>
              <a:ext cx="29845" cy="74295"/>
            </a:xfrm>
            <a:custGeom>
              <a:avLst/>
              <a:gdLst/>
              <a:ahLst/>
              <a:cxnLst/>
              <a:rect l="l" t="t" r="r" b="b"/>
              <a:pathLst>
                <a:path w="29845" h="74294">
                  <a:moveTo>
                    <a:pt x="29436" y="0"/>
                  </a:moveTo>
                  <a:lnTo>
                    <a:pt x="0" y="0"/>
                  </a:lnTo>
                  <a:lnTo>
                    <a:pt x="0" y="73771"/>
                  </a:lnTo>
                  <a:lnTo>
                    <a:pt x="29436" y="7377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7853660" y="2222625"/>
              <a:ext cx="29845" cy="74295"/>
            </a:xfrm>
            <a:custGeom>
              <a:avLst/>
              <a:gdLst/>
              <a:ahLst/>
              <a:cxnLst/>
              <a:rect l="l" t="t" r="r" b="b"/>
              <a:pathLst>
                <a:path w="29845" h="74294">
                  <a:moveTo>
                    <a:pt x="0" y="0"/>
                  </a:moveTo>
                  <a:lnTo>
                    <a:pt x="29520" y="0"/>
                  </a:lnTo>
                  <a:lnTo>
                    <a:pt x="29520" y="73776"/>
                  </a:lnTo>
                  <a:lnTo>
                    <a:pt x="0" y="73776"/>
                  </a:lnTo>
                  <a:lnTo>
                    <a:pt x="0" y="0"/>
                  </a:lnTo>
                </a:path>
              </a:pathLst>
            </a:custGeom>
            <a:ln w="73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7890439" y="2510718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36795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36795" y="5901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7890439" y="2510728"/>
              <a:ext cx="37465" cy="59055"/>
            </a:xfrm>
            <a:custGeom>
              <a:avLst/>
              <a:gdLst/>
              <a:ahLst/>
              <a:cxnLst/>
              <a:rect l="l" t="t" r="r" b="b"/>
              <a:pathLst>
                <a:path w="37465" h="59055">
                  <a:moveTo>
                    <a:pt x="0" y="0"/>
                  </a:moveTo>
                  <a:lnTo>
                    <a:pt x="36940" y="0"/>
                  </a:lnTo>
                  <a:lnTo>
                    <a:pt x="36940" y="59008"/>
                  </a:lnTo>
                  <a:lnTo>
                    <a:pt x="0" y="59008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7890439" y="249597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7890439" y="2495976"/>
              <a:ext cx="37465" cy="15240"/>
            </a:xfrm>
            <a:custGeom>
              <a:avLst/>
              <a:gdLst/>
              <a:ahLst/>
              <a:cxnLst/>
              <a:rect l="l" t="t" r="r" b="b"/>
              <a:pathLst>
                <a:path w="37465" h="15239">
                  <a:moveTo>
                    <a:pt x="0" y="0"/>
                  </a:moveTo>
                  <a:lnTo>
                    <a:pt x="36940" y="0"/>
                  </a:lnTo>
                  <a:lnTo>
                    <a:pt x="36940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7890439" y="2370176"/>
              <a:ext cx="36830" cy="126364"/>
            </a:xfrm>
            <a:custGeom>
              <a:avLst/>
              <a:gdLst/>
              <a:ahLst/>
              <a:cxnLst/>
              <a:rect l="l" t="t" r="r" b="b"/>
              <a:pathLst>
                <a:path w="36829" h="126364">
                  <a:moveTo>
                    <a:pt x="36795" y="0"/>
                  </a:moveTo>
                  <a:lnTo>
                    <a:pt x="0" y="0"/>
                  </a:lnTo>
                  <a:lnTo>
                    <a:pt x="0" y="125799"/>
                  </a:lnTo>
                  <a:lnTo>
                    <a:pt x="36795" y="12579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7890439" y="2370161"/>
              <a:ext cx="37465" cy="126364"/>
            </a:xfrm>
            <a:custGeom>
              <a:avLst/>
              <a:gdLst/>
              <a:ahLst/>
              <a:cxnLst/>
              <a:rect l="l" t="t" r="r" b="b"/>
              <a:pathLst>
                <a:path w="37465" h="126364">
                  <a:moveTo>
                    <a:pt x="0" y="0"/>
                  </a:moveTo>
                  <a:lnTo>
                    <a:pt x="36940" y="0"/>
                  </a:lnTo>
                  <a:lnTo>
                    <a:pt x="36940" y="125814"/>
                  </a:lnTo>
                  <a:lnTo>
                    <a:pt x="0" y="125814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7934639" y="2547605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7934639" y="2547608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28"/>
                  </a:lnTo>
                  <a:lnTo>
                    <a:pt x="0" y="22128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7934639" y="2540231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6"/>
                  </a:lnTo>
                  <a:lnTo>
                    <a:pt x="29436" y="7376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7934639" y="2540232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7934639" y="2525478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7934639" y="2525480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7934639" y="2392304"/>
              <a:ext cx="29845" cy="133350"/>
            </a:xfrm>
            <a:custGeom>
              <a:avLst/>
              <a:gdLst/>
              <a:ahLst/>
              <a:cxnLst/>
              <a:rect l="l" t="t" r="r" b="b"/>
              <a:pathLst>
                <a:path w="29845" h="133350">
                  <a:moveTo>
                    <a:pt x="29436" y="0"/>
                  </a:moveTo>
                  <a:lnTo>
                    <a:pt x="0" y="0"/>
                  </a:lnTo>
                  <a:lnTo>
                    <a:pt x="0" y="133175"/>
                  </a:lnTo>
                  <a:lnTo>
                    <a:pt x="29436" y="133175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7934639" y="2392306"/>
              <a:ext cx="29845" cy="133350"/>
            </a:xfrm>
            <a:custGeom>
              <a:avLst/>
              <a:gdLst/>
              <a:ahLst/>
              <a:cxnLst/>
              <a:rect l="l" t="t" r="r" b="b"/>
              <a:pathLst>
                <a:path w="29845" h="133350">
                  <a:moveTo>
                    <a:pt x="0" y="0"/>
                  </a:moveTo>
                  <a:lnTo>
                    <a:pt x="29520" y="0"/>
                  </a:lnTo>
                  <a:lnTo>
                    <a:pt x="29520" y="133174"/>
                  </a:lnTo>
                  <a:lnTo>
                    <a:pt x="0" y="133174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7971418" y="2525473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29823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29823" y="44262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7971418" y="2525480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0" y="0"/>
                  </a:moveTo>
                  <a:lnTo>
                    <a:pt x="29842" y="0"/>
                  </a:lnTo>
                  <a:lnTo>
                    <a:pt x="29842" y="44256"/>
                  </a:lnTo>
                  <a:lnTo>
                    <a:pt x="0" y="44256"/>
                  </a:lnTo>
                  <a:lnTo>
                    <a:pt x="0" y="0"/>
                  </a:lnTo>
                </a:path>
              </a:pathLst>
            </a:custGeom>
            <a:ln w="7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7971418" y="2510726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823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823" y="14754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7971418" y="2510728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842" y="0"/>
                  </a:lnTo>
                  <a:lnTo>
                    <a:pt x="29842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7971418" y="2488597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823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823" y="22131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7971418" y="2488584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842" y="0"/>
                  </a:lnTo>
                  <a:lnTo>
                    <a:pt x="29842" y="22144"/>
                  </a:lnTo>
                  <a:lnTo>
                    <a:pt x="0" y="22144"/>
                  </a:lnTo>
                  <a:lnTo>
                    <a:pt x="0" y="0"/>
                  </a:lnTo>
                </a:path>
              </a:pathLst>
            </a:custGeom>
            <a:ln w="7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7971418" y="2392293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29823" y="0"/>
                  </a:moveTo>
                  <a:lnTo>
                    <a:pt x="0" y="0"/>
                  </a:lnTo>
                  <a:lnTo>
                    <a:pt x="0" y="96291"/>
                  </a:lnTo>
                  <a:lnTo>
                    <a:pt x="29823" y="96291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7971418" y="2392306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0" y="0"/>
                  </a:moveTo>
                  <a:lnTo>
                    <a:pt x="29842" y="0"/>
                  </a:lnTo>
                  <a:lnTo>
                    <a:pt x="29842" y="96278"/>
                  </a:lnTo>
                  <a:lnTo>
                    <a:pt x="0" y="96278"/>
                  </a:lnTo>
                  <a:lnTo>
                    <a:pt x="0" y="0"/>
                  </a:lnTo>
                  <a:lnTo>
                    <a:pt x="29842" y="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8008682" y="2525473"/>
              <a:ext cx="36830" cy="44450"/>
            </a:xfrm>
            <a:custGeom>
              <a:avLst/>
              <a:gdLst/>
              <a:ahLst/>
              <a:cxnLst/>
              <a:rect l="l" t="t" r="r" b="b"/>
              <a:pathLst>
                <a:path w="36829" h="44450">
                  <a:moveTo>
                    <a:pt x="36795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36795" y="44262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8008682" y="2525480"/>
              <a:ext cx="36830" cy="44450"/>
            </a:xfrm>
            <a:custGeom>
              <a:avLst/>
              <a:gdLst/>
              <a:ahLst/>
              <a:cxnLst/>
              <a:rect l="l" t="t" r="r" b="b"/>
              <a:pathLst>
                <a:path w="36829" h="44450">
                  <a:moveTo>
                    <a:pt x="0" y="0"/>
                  </a:moveTo>
                  <a:lnTo>
                    <a:pt x="36779" y="0"/>
                  </a:lnTo>
                  <a:lnTo>
                    <a:pt x="36779" y="44256"/>
                  </a:lnTo>
                  <a:lnTo>
                    <a:pt x="0" y="44256"/>
                  </a:lnTo>
                  <a:lnTo>
                    <a:pt x="0" y="0"/>
                  </a:lnTo>
                </a:path>
              </a:pathLst>
            </a:custGeom>
            <a:ln w="73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8008682" y="2518103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8008682" y="2518104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8008682" y="2436955"/>
              <a:ext cx="36830" cy="81280"/>
            </a:xfrm>
            <a:custGeom>
              <a:avLst/>
              <a:gdLst/>
              <a:ahLst/>
              <a:cxnLst/>
              <a:rect l="l" t="t" r="r" b="b"/>
              <a:pathLst>
                <a:path w="36829" h="81280">
                  <a:moveTo>
                    <a:pt x="36795" y="0"/>
                  </a:moveTo>
                  <a:lnTo>
                    <a:pt x="0" y="0"/>
                  </a:lnTo>
                  <a:lnTo>
                    <a:pt x="0" y="81149"/>
                  </a:lnTo>
                  <a:lnTo>
                    <a:pt x="36795" y="8114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8008682" y="2436951"/>
              <a:ext cx="36830" cy="81280"/>
            </a:xfrm>
            <a:custGeom>
              <a:avLst/>
              <a:gdLst/>
              <a:ahLst/>
              <a:cxnLst/>
              <a:rect l="l" t="t" r="r" b="b"/>
              <a:pathLst>
                <a:path w="36829" h="81280">
                  <a:moveTo>
                    <a:pt x="0" y="0"/>
                  </a:moveTo>
                  <a:lnTo>
                    <a:pt x="36779" y="0"/>
                  </a:lnTo>
                  <a:lnTo>
                    <a:pt x="36779" y="81152"/>
                  </a:lnTo>
                  <a:lnTo>
                    <a:pt x="0" y="81152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8052882" y="2495965"/>
              <a:ext cx="29845" cy="74295"/>
            </a:xfrm>
            <a:custGeom>
              <a:avLst/>
              <a:gdLst/>
              <a:ahLst/>
              <a:cxnLst/>
              <a:rect l="l" t="t" r="r" b="b"/>
              <a:pathLst>
                <a:path w="29845" h="74294">
                  <a:moveTo>
                    <a:pt x="29436" y="0"/>
                  </a:moveTo>
                  <a:lnTo>
                    <a:pt x="0" y="0"/>
                  </a:lnTo>
                  <a:lnTo>
                    <a:pt x="0" y="73771"/>
                  </a:lnTo>
                  <a:lnTo>
                    <a:pt x="29436" y="7377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8052882" y="2495976"/>
              <a:ext cx="29845" cy="74295"/>
            </a:xfrm>
            <a:custGeom>
              <a:avLst/>
              <a:gdLst/>
              <a:ahLst/>
              <a:cxnLst/>
              <a:rect l="l" t="t" r="r" b="b"/>
              <a:pathLst>
                <a:path w="29845" h="74294">
                  <a:moveTo>
                    <a:pt x="0" y="0"/>
                  </a:moveTo>
                  <a:lnTo>
                    <a:pt x="29359" y="0"/>
                  </a:lnTo>
                  <a:lnTo>
                    <a:pt x="29359" y="73760"/>
                  </a:lnTo>
                  <a:lnTo>
                    <a:pt x="0" y="73760"/>
                  </a:lnTo>
                  <a:lnTo>
                    <a:pt x="0" y="0"/>
                  </a:lnTo>
                </a:path>
              </a:pathLst>
            </a:custGeom>
            <a:ln w="73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8052882" y="2481222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8052882" y="2481207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359" y="0"/>
                  </a:lnTo>
                  <a:lnTo>
                    <a:pt x="29359" y="14768"/>
                  </a:lnTo>
                  <a:lnTo>
                    <a:pt x="0" y="14768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8052882" y="247383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8052882" y="2473832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359" y="0"/>
                  </a:lnTo>
                  <a:lnTo>
                    <a:pt x="29359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8052882" y="2377541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29436" y="0"/>
                  </a:moveTo>
                  <a:lnTo>
                    <a:pt x="0" y="0"/>
                  </a:lnTo>
                  <a:lnTo>
                    <a:pt x="0" y="96291"/>
                  </a:lnTo>
                  <a:lnTo>
                    <a:pt x="29436" y="9629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8052882" y="2377554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0" y="0"/>
                  </a:moveTo>
                  <a:lnTo>
                    <a:pt x="29359" y="0"/>
                  </a:lnTo>
                  <a:lnTo>
                    <a:pt x="29359" y="96278"/>
                  </a:lnTo>
                  <a:lnTo>
                    <a:pt x="0" y="96278"/>
                  </a:lnTo>
                  <a:lnTo>
                    <a:pt x="0" y="0"/>
                  </a:lnTo>
                  <a:lnTo>
                    <a:pt x="29359" y="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8089661" y="2495965"/>
              <a:ext cx="36830" cy="74295"/>
            </a:xfrm>
            <a:custGeom>
              <a:avLst/>
              <a:gdLst/>
              <a:ahLst/>
              <a:cxnLst/>
              <a:rect l="l" t="t" r="r" b="b"/>
              <a:pathLst>
                <a:path w="36829" h="74294">
                  <a:moveTo>
                    <a:pt x="36795" y="0"/>
                  </a:moveTo>
                  <a:lnTo>
                    <a:pt x="0" y="0"/>
                  </a:lnTo>
                  <a:lnTo>
                    <a:pt x="0" y="73771"/>
                  </a:lnTo>
                  <a:lnTo>
                    <a:pt x="36795" y="7377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8089661" y="2495976"/>
              <a:ext cx="36830" cy="74295"/>
            </a:xfrm>
            <a:custGeom>
              <a:avLst/>
              <a:gdLst/>
              <a:ahLst/>
              <a:cxnLst/>
              <a:rect l="l" t="t" r="r" b="b"/>
              <a:pathLst>
                <a:path w="36829" h="74294">
                  <a:moveTo>
                    <a:pt x="0" y="0"/>
                  </a:moveTo>
                  <a:lnTo>
                    <a:pt x="36779" y="0"/>
                  </a:lnTo>
                  <a:lnTo>
                    <a:pt x="36779" y="73760"/>
                  </a:lnTo>
                  <a:lnTo>
                    <a:pt x="0" y="73760"/>
                  </a:lnTo>
                  <a:lnTo>
                    <a:pt x="0" y="0"/>
                  </a:lnTo>
                </a:path>
              </a:pathLst>
            </a:custGeom>
            <a:ln w="7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8089661" y="2481222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8089661" y="2481207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79" y="0"/>
                  </a:lnTo>
                  <a:lnTo>
                    <a:pt x="36779" y="14768"/>
                  </a:lnTo>
                  <a:lnTo>
                    <a:pt x="0" y="14768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8089661" y="2377539"/>
              <a:ext cx="36830" cy="104139"/>
            </a:xfrm>
            <a:custGeom>
              <a:avLst/>
              <a:gdLst/>
              <a:ahLst/>
              <a:cxnLst/>
              <a:rect l="l" t="t" r="r" b="b"/>
              <a:pathLst>
                <a:path w="36829" h="104139">
                  <a:moveTo>
                    <a:pt x="36795" y="0"/>
                  </a:moveTo>
                  <a:lnTo>
                    <a:pt x="0" y="0"/>
                  </a:lnTo>
                  <a:lnTo>
                    <a:pt x="0" y="103668"/>
                  </a:lnTo>
                  <a:lnTo>
                    <a:pt x="36795" y="10366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8089661" y="2377554"/>
              <a:ext cx="36830" cy="104139"/>
            </a:xfrm>
            <a:custGeom>
              <a:avLst/>
              <a:gdLst/>
              <a:ahLst/>
              <a:cxnLst/>
              <a:rect l="l" t="t" r="r" b="b"/>
              <a:pathLst>
                <a:path w="36829" h="104139">
                  <a:moveTo>
                    <a:pt x="0" y="0"/>
                  </a:moveTo>
                  <a:lnTo>
                    <a:pt x="36779" y="0"/>
                  </a:lnTo>
                  <a:lnTo>
                    <a:pt x="36779" y="103654"/>
                  </a:lnTo>
                  <a:lnTo>
                    <a:pt x="0" y="103654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8133700" y="2503342"/>
              <a:ext cx="29845" cy="66675"/>
            </a:xfrm>
            <a:custGeom>
              <a:avLst/>
              <a:gdLst/>
              <a:ahLst/>
              <a:cxnLst/>
              <a:rect l="l" t="t" r="r" b="b"/>
              <a:pathLst>
                <a:path w="29845" h="66675">
                  <a:moveTo>
                    <a:pt x="29436" y="0"/>
                  </a:moveTo>
                  <a:lnTo>
                    <a:pt x="0" y="0"/>
                  </a:lnTo>
                  <a:lnTo>
                    <a:pt x="0" y="66393"/>
                  </a:lnTo>
                  <a:lnTo>
                    <a:pt x="29436" y="66393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8133700" y="2503352"/>
              <a:ext cx="29845" cy="66675"/>
            </a:xfrm>
            <a:custGeom>
              <a:avLst/>
              <a:gdLst/>
              <a:ahLst/>
              <a:cxnLst/>
              <a:rect l="l" t="t" r="r" b="b"/>
              <a:pathLst>
                <a:path w="29845" h="66675">
                  <a:moveTo>
                    <a:pt x="0" y="0"/>
                  </a:moveTo>
                  <a:lnTo>
                    <a:pt x="29520" y="0"/>
                  </a:lnTo>
                  <a:lnTo>
                    <a:pt x="29520" y="66384"/>
                  </a:lnTo>
                  <a:lnTo>
                    <a:pt x="0" y="66384"/>
                  </a:lnTo>
                  <a:lnTo>
                    <a:pt x="0" y="0"/>
                  </a:lnTo>
                </a:path>
              </a:pathLst>
            </a:custGeom>
            <a:ln w="73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8133700" y="2495975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6"/>
                  </a:lnTo>
                  <a:lnTo>
                    <a:pt x="29436" y="7376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8133700" y="2495976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8133700" y="2400073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29436" y="0"/>
                  </a:moveTo>
                  <a:lnTo>
                    <a:pt x="0" y="0"/>
                  </a:lnTo>
                  <a:lnTo>
                    <a:pt x="0" y="95902"/>
                  </a:lnTo>
                  <a:lnTo>
                    <a:pt x="29436" y="9590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8133700" y="2400072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0" y="0"/>
                  </a:moveTo>
                  <a:lnTo>
                    <a:pt x="29520" y="0"/>
                  </a:lnTo>
                  <a:lnTo>
                    <a:pt x="29520" y="95904"/>
                  </a:lnTo>
                  <a:lnTo>
                    <a:pt x="0" y="95904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8170479" y="2510718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36795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36795" y="5901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8170479" y="2510728"/>
              <a:ext cx="37465" cy="59055"/>
            </a:xfrm>
            <a:custGeom>
              <a:avLst/>
              <a:gdLst/>
              <a:ahLst/>
              <a:cxnLst/>
              <a:rect l="l" t="t" r="r" b="b"/>
              <a:pathLst>
                <a:path w="37465" h="59055">
                  <a:moveTo>
                    <a:pt x="0" y="0"/>
                  </a:moveTo>
                  <a:lnTo>
                    <a:pt x="36940" y="0"/>
                  </a:lnTo>
                  <a:lnTo>
                    <a:pt x="36940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8170479" y="249597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8170479" y="2495976"/>
              <a:ext cx="37465" cy="15240"/>
            </a:xfrm>
            <a:custGeom>
              <a:avLst/>
              <a:gdLst/>
              <a:ahLst/>
              <a:cxnLst/>
              <a:rect l="l" t="t" r="r" b="b"/>
              <a:pathLst>
                <a:path w="37465" h="15239">
                  <a:moveTo>
                    <a:pt x="0" y="0"/>
                  </a:moveTo>
                  <a:lnTo>
                    <a:pt x="36940" y="0"/>
                  </a:lnTo>
                  <a:lnTo>
                    <a:pt x="3694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8170479" y="2414827"/>
              <a:ext cx="36830" cy="81280"/>
            </a:xfrm>
            <a:custGeom>
              <a:avLst/>
              <a:gdLst/>
              <a:ahLst/>
              <a:cxnLst/>
              <a:rect l="l" t="t" r="r" b="b"/>
              <a:pathLst>
                <a:path w="36829" h="81280">
                  <a:moveTo>
                    <a:pt x="36795" y="0"/>
                  </a:moveTo>
                  <a:lnTo>
                    <a:pt x="0" y="0"/>
                  </a:lnTo>
                  <a:lnTo>
                    <a:pt x="0" y="81149"/>
                  </a:lnTo>
                  <a:lnTo>
                    <a:pt x="36795" y="8114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8170479" y="2414824"/>
              <a:ext cx="37465" cy="81280"/>
            </a:xfrm>
            <a:custGeom>
              <a:avLst/>
              <a:gdLst/>
              <a:ahLst/>
              <a:cxnLst/>
              <a:rect l="l" t="t" r="r" b="b"/>
              <a:pathLst>
                <a:path w="37465" h="81280">
                  <a:moveTo>
                    <a:pt x="0" y="0"/>
                  </a:moveTo>
                  <a:lnTo>
                    <a:pt x="36940" y="0"/>
                  </a:lnTo>
                  <a:lnTo>
                    <a:pt x="36940" y="81152"/>
                  </a:lnTo>
                  <a:lnTo>
                    <a:pt x="0" y="81152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3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8207420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8207420" y="2540232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79" y="0"/>
                  </a:lnTo>
                  <a:lnTo>
                    <a:pt x="3677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8207420" y="2525478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8207420" y="2525480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79" y="0"/>
                  </a:lnTo>
                  <a:lnTo>
                    <a:pt x="36779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8207420" y="2451709"/>
              <a:ext cx="36830" cy="74295"/>
            </a:xfrm>
            <a:custGeom>
              <a:avLst/>
              <a:gdLst/>
              <a:ahLst/>
              <a:cxnLst/>
              <a:rect l="l" t="t" r="r" b="b"/>
              <a:pathLst>
                <a:path w="36829" h="74294">
                  <a:moveTo>
                    <a:pt x="36795" y="0"/>
                  </a:moveTo>
                  <a:lnTo>
                    <a:pt x="0" y="0"/>
                  </a:lnTo>
                  <a:lnTo>
                    <a:pt x="0" y="73771"/>
                  </a:lnTo>
                  <a:lnTo>
                    <a:pt x="36795" y="7377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8207420" y="2451703"/>
              <a:ext cx="36830" cy="74295"/>
            </a:xfrm>
            <a:custGeom>
              <a:avLst/>
              <a:gdLst/>
              <a:ahLst/>
              <a:cxnLst/>
              <a:rect l="l" t="t" r="r" b="b"/>
              <a:pathLst>
                <a:path w="36829" h="74294">
                  <a:moveTo>
                    <a:pt x="0" y="0"/>
                  </a:moveTo>
                  <a:lnTo>
                    <a:pt x="36779" y="0"/>
                  </a:lnTo>
                  <a:lnTo>
                    <a:pt x="36779" y="73776"/>
                  </a:lnTo>
                  <a:lnTo>
                    <a:pt x="0" y="7377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8251458" y="2510718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29436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29436" y="5901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8251458" y="2510728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0" y="0"/>
                  </a:moveTo>
                  <a:lnTo>
                    <a:pt x="29520" y="0"/>
                  </a:lnTo>
                  <a:lnTo>
                    <a:pt x="29520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8251458" y="249597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8251458" y="2495976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8251458" y="248859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51458" y="2488584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92"/>
                  </a:lnTo>
                  <a:lnTo>
                    <a:pt x="0" y="7392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251458" y="2377539"/>
              <a:ext cx="29845" cy="111125"/>
            </a:xfrm>
            <a:custGeom>
              <a:avLst/>
              <a:gdLst/>
              <a:ahLst/>
              <a:cxnLst/>
              <a:rect l="l" t="t" r="r" b="b"/>
              <a:pathLst>
                <a:path w="29845" h="111125">
                  <a:moveTo>
                    <a:pt x="29436" y="0"/>
                  </a:moveTo>
                  <a:lnTo>
                    <a:pt x="0" y="0"/>
                  </a:lnTo>
                  <a:lnTo>
                    <a:pt x="0" y="111044"/>
                  </a:lnTo>
                  <a:lnTo>
                    <a:pt x="29436" y="11104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251458" y="2377554"/>
              <a:ext cx="29845" cy="111125"/>
            </a:xfrm>
            <a:custGeom>
              <a:avLst/>
              <a:gdLst/>
              <a:ahLst/>
              <a:cxnLst/>
              <a:rect l="l" t="t" r="r" b="b"/>
              <a:pathLst>
                <a:path w="29845" h="111125">
                  <a:moveTo>
                    <a:pt x="0" y="0"/>
                  </a:moveTo>
                  <a:lnTo>
                    <a:pt x="29520" y="0"/>
                  </a:lnTo>
                  <a:lnTo>
                    <a:pt x="29520" y="111030"/>
                  </a:lnTo>
                  <a:lnTo>
                    <a:pt x="0" y="111030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288238" y="2444324"/>
              <a:ext cx="37465" cy="125730"/>
            </a:xfrm>
            <a:custGeom>
              <a:avLst/>
              <a:gdLst/>
              <a:ahLst/>
              <a:cxnLst/>
              <a:rect l="l" t="t" r="r" b="b"/>
              <a:pathLst>
                <a:path w="37465" h="125730">
                  <a:moveTo>
                    <a:pt x="37182" y="0"/>
                  </a:moveTo>
                  <a:lnTo>
                    <a:pt x="0" y="0"/>
                  </a:lnTo>
                  <a:lnTo>
                    <a:pt x="0" y="125411"/>
                  </a:lnTo>
                  <a:lnTo>
                    <a:pt x="37182" y="125411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8288238" y="2444328"/>
              <a:ext cx="37465" cy="125730"/>
            </a:xfrm>
            <a:custGeom>
              <a:avLst/>
              <a:gdLst/>
              <a:ahLst/>
              <a:cxnLst/>
              <a:rect l="l" t="t" r="r" b="b"/>
              <a:pathLst>
                <a:path w="37465" h="125730">
                  <a:moveTo>
                    <a:pt x="0" y="0"/>
                  </a:moveTo>
                  <a:lnTo>
                    <a:pt x="37263" y="0"/>
                  </a:lnTo>
                  <a:lnTo>
                    <a:pt x="37263" y="125408"/>
                  </a:lnTo>
                  <a:lnTo>
                    <a:pt x="0" y="125408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8288238" y="2429573"/>
              <a:ext cx="37465" cy="15240"/>
            </a:xfrm>
            <a:custGeom>
              <a:avLst/>
              <a:gdLst/>
              <a:ahLst/>
              <a:cxnLst/>
              <a:rect l="l" t="t" r="r" b="b"/>
              <a:pathLst>
                <a:path w="37465" h="15239">
                  <a:moveTo>
                    <a:pt x="37182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7182" y="14754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8288238" y="2429576"/>
              <a:ext cx="37465" cy="15240"/>
            </a:xfrm>
            <a:custGeom>
              <a:avLst/>
              <a:gdLst/>
              <a:ahLst/>
              <a:cxnLst/>
              <a:rect l="l" t="t" r="r" b="b"/>
              <a:pathLst>
                <a:path w="37465" h="15239">
                  <a:moveTo>
                    <a:pt x="0" y="0"/>
                  </a:moveTo>
                  <a:lnTo>
                    <a:pt x="37263" y="0"/>
                  </a:lnTo>
                  <a:lnTo>
                    <a:pt x="37263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7263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8288238" y="2266897"/>
              <a:ext cx="37465" cy="163195"/>
            </a:xfrm>
            <a:custGeom>
              <a:avLst/>
              <a:gdLst/>
              <a:ahLst/>
              <a:cxnLst/>
              <a:rect l="l" t="t" r="r" b="b"/>
              <a:pathLst>
                <a:path w="37465" h="163194">
                  <a:moveTo>
                    <a:pt x="37182" y="0"/>
                  </a:moveTo>
                  <a:lnTo>
                    <a:pt x="0" y="0"/>
                  </a:lnTo>
                  <a:lnTo>
                    <a:pt x="0" y="162678"/>
                  </a:lnTo>
                  <a:lnTo>
                    <a:pt x="37182" y="162678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8288238" y="2266897"/>
              <a:ext cx="37465" cy="163195"/>
            </a:xfrm>
            <a:custGeom>
              <a:avLst/>
              <a:gdLst/>
              <a:ahLst/>
              <a:cxnLst/>
              <a:rect l="l" t="t" r="r" b="b"/>
              <a:pathLst>
                <a:path w="37465" h="163194">
                  <a:moveTo>
                    <a:pt x="0" y="0"/>
                  </a:moveTo>
                  <a:lnTo>
                    <a:pt x="37263" y="0"/>
                  </a:lnTo>
                  <a:lnTo>
                    <a:pt x="37263" y="162678"/>
                  </a:lnTo>
                  <a:lnTo>
                    <a:pt x="0" y="162678"/>
                  </a:lnTo>
                  <a:lnTo>
                    <a:pt x="0" y="0"/>
                  </a:lnTo>
                  <a:lnTo>
                    <a:pt x="37263" y="0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8332760" y="2407440"/>
              <a:ext cx="29845" cy="162560"/>
            </a:xfrm>
            <a:custGeom>
              <a:avLst/>
              <a:gdLst/>
              <a:ahLst/>
              <a:cxnLst/>
              <a:rect l="l" t="t" r="r" b="b"/>
              <a:pathLst>
                <a:path w="29845" h="162560">
                  <a:moveTo>
                    <a:pt x="29436" y="0"/>
                  </a:moveTo>
                  <a:lnTo>
                    <a:pt x="0" y="0"/>
                  </a:lnTo>
                  <a:lnTo>
                    <a:pt x="0" y="162296"/>
                  </a:lnTo>
                  <a:lnTo>
                    <a:pt x="29436" y="162296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8332760" y="2407447"/>
              <a:ext cx="29845" cy="162560"/>
            </a:xfrm>
            <a:custGeom>
              <a:avLst/>
              <a:gdLst/>
              <a:ahLst/>
              <a:cxnLst/>
              <a:rect l="l" t="t" r="r" b="b"/>
              <a:pathLst>
                <a:path w="29845" h="162560">
                  <a:moveTo>
                    <a:pt x="0" y="0"/>
                  </a:moveTo>
                  <a:lnTo>
                    <a:pt x="29520" y="0"/>
                  </a:lnTo>
                  <a:lnTo>
                    <a:pt x="29520" y="162288"/>
                  </a:lnTo>
                  <a:lnTo>
                    <a:pt x="0" y="162288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8332760" y="240007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8332760" y="2400072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8332760" y="2392306"/>
              <a:ext cx="29845" cy="8255"/>
            </a:xfrm>
            <a:custGeom>
              <a:avLst/>
              <a:gdLst/>
              <a:ahLst/>
              <a:cxnLst/>
              <a:rect l="l" t="t" r="r" b="b"/>
              <a:pathLst>
                <a:path w="29845" h="8255">
                  <a:moveTo>
                    <a:pt x="29436" y="0"/>
                  </a:moveTo>
                  <a:lnTo>
                    <a:pt x="0" y="0"/>
                  </a:lnTo>
                  <a:lnTo>
                    <a:pt x="0" y="7765"/>
                  </a:lnTo>
                  <a:lnTo>
                    <a:pt x="29436" y="7765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8332760" y="2392306"/>
              <a:ext cx="29845" cy="8255"/>
            </a:xfrm>
            <a:custGeom>
              <a:avLst/>
              <a:gdLst/>
              <a:ahLst/>
              <a:cxnLst/>
              <a:rect l="l" t="t" r="r" b="b"/>
              <a:pathLst>
                <a:path w="29845" h="8255">
                  <a:moveTo>
                    <a:pt x="0" y="0"/>
                  </a:moveTo>
                  <a:lnTo>
                    <a:pt x="29520" y="0"/>
                  </a:lnTo>
                  <a:lnTo>
                    <a:pt x="29520" y="7765"/>
                  </a:lnTo>
                  <a:lnTo>
                    <a:pt x="0" y="7765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8332760" y="2185745"/>
              <a:ext cx="29845" cy="207010"/>
            </a:xfrm>
            <a:custGeom>
              <a:avLst/>
              <a:gdLst/>
              <a:ahLst/>
              <a:cxnLst/>
              <a:rect l="l" t="t" r="r" b="b"/>
              <a:pathLst>
                <a:path w="29845" h="207010">
                  <a:moveTo>
                    <a:pt x="29436" y="0"/>
                  </a:moveTo>
                  <a:lnTo>
                    <a:pt x="0" y="0"/>
                  </a:lnTo>
                  <a:lnTo>
                    <a:pt x="0" y="206560"/>
                  </a:lnTo>
                  <a:lnTo>
                    <a:pt x="29436" y="20656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8332760" y="2185745"/>
              <a:ext cx="29845" cy="207010"/>
            </a:xfrm>
            <a:custGeom>
              <a:avLst/>
              <a:gdLst/>
              <a:ahLst/>
              <a:cxnLst/>
              <a:rect l="l" t="t" r="r" b="b"/>
              <a:pathLst>
                <a:path w="29845" h="207010">
                  <a:moveTo>
                    <a:pt x="0" y="0"/>
                  </a:moveTo>
                  <a:lnTo>
                    <a:pt x="29520" y="0"/>
                  </a:lnTo>
                  <a:lnTo>
                    <a:pt x="29520" y="206560"/>
                  </a:lnTo>
                  <a:lnTo>
                    <a:pt x="0" y="206560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8369701" y="2311153"/>
              <a:ext cx="36830" cy="259079"/>
            </a:xfrm>
            <a:custGeom>
              <a:avLst/>
              <a:gdLst/>
              <a:ahLst/>
              <a:cxnLst/>
              <a:rect l="l" t="t" r="r" b="b"/>
              <a:pathLst>
                <a:path w="36829" h="259080">
                  <a:moveTo>
                    <a:pt x="36795" y="0"/>
                  </a:moveTo>
                  <a:lnTo>
                    <a:pt x="0" y="0"/>
                  </a:lnTo>
                  <a:lnTo>
                    <a:pt x="0" y="258582"/>
                  </a:lnTo>
                  <a:lnTo>
                    <a:pt x="36795" y="258582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8369701" y="2311153"/>
              <a:ext cx="36830" cy="259079"/>
            </a:xfrm>
            <a:custGeom>
              <a:avLst/>
              <a:gdLst/>
              <a:ahLst/>
              <a:cxnLst/>
              <a:rect l="l" t="t" r="r" b="b"/>
              <a:pathLst>
                <a:path w="36829" h="259080">
                  <a:moveTo>
                    <a:pt x="0" y="0"/>
                  </a:moveTo>
                  <a:lnTo>
                    <a:pt x="36779" y="0"/>
                  </a:lnTo>
                  <a:lnTo>
                    <a:pt x="36779" y="258582"/>
                  </a:lnTo>
                  <a:lnTo>
                    <a:pt x="0" y="258582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8369701" y="2303776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8369701" y="2303777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8369701" y="2289023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8369701" y="2289025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79" y="0"/>
                  </a:lnTo>
                  <a:lnTo>
                    <a:pt x="36779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8369701" y="2037819"/>
              <a:ext cx="36830" cy="251460"/>
            </a:xfrm>
            <a:custGeom>
              <a:avLst/>
              <a:gdLst/>
              <a:ahLst/>
              <a:cxnLst/>
              <a:rect l="l" t="t" r="r" b="b"/>
              <a:pathLst>
                <a:path w="36829" h="251460">
                  <a:moveTo>
                    <a:pt x="36795" y="0"/>
                  </a:moveTo>
                  <a:lnTo>
                    <a:pt x="0" y="0"/>
                  </a:lnTo>
                  <a:lnTo>
                    <a:pt x="0" y="251206"/>
                  </a:lnTo>
                  <a:lnTo>
                    <a:pt x="36795" y="25120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8369701" y="2037819"/>
              <a:ext cx="36830" cy="251460"/>
            </a:xfrm>
            <a:custGeom>
              <a:avLst/>
              <a:gdLst/>
              <a:ahLst/>
              <a:cxnLst/>
              <a:rect l="l" t="t" r="r" b="b"/>
              <a:pathLst>
                <a:path w="36829" h="251460">
                  <a:moveTo>
                    <a:pt x="0" y="0"/>
                  </a:moveTo>
                  <a:lnTo>
                    <a:pt x="36779" y="0"/>
                  </a:lnTo>
                  <a:lnTo>
                    <a:pt x="36779" y="251206"/>
                  </a:lnTo>
                  <a:lnTo>
                    <a:pt x="0" y="25120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8413740" y="2370161"/>
              <a:ext cx="29845" cy="200025"/>
            </a:xfrm>
            <a:custGeom>
              <a:avLst/>
              <a:gdLst/>
              <a:ahLst/>
              <a:cxnLst/>
              <a:rect l="l" t="t" r="r" b="b"/>
              <a:pathLst>
                <a:path w="29845" h="200025">
                  <a:moveTo>
                    <a:pt x="29436" y="0"/>
                  </a:moveTo>
                  <a:lnTo>
                    <a:pt x="0" y="0"/>
                  </a:lnTo>
                  <a:lnTo>
                    <a:pt x="0" y="199574"/>
                  </a:lnTo>
                  <a:lnTo>
                    <a:pt x="29436" y="19957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8413740" y="2370161"/>
              <a:ext cx="29845" cy="200025"/>
            </a:xfrm>
            <a:custGeom>
              <a:avLst/>
              <a:gdLst/>
              <a:ahLst/>
              <a:cxnLst/>
              <a:rect l="l" t="t" r="r" b="b"/>
              <a:pathLst>
                <a:path w="29845" h="200025">
                  <a:moveTo>
                    <a:pt x="0" y="0"/>
                  </a:moveTo>
                  <a:lnTo>
                    <a:pt x="29520" y="0"/>
                  </a:lnTo>
                  <a:lnTo>
                    <a:pt x="29520" y="199574"/>
                  </a:lnTo>
                  <a:lnTo>
                    <a:pt x="0" y="199574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8413740" y="2362784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6"/>
                  </a:lnTo>
                  <a:lnTo>
                    <a:pt x="29436" y="7376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8413740" y="2362785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8413740" y="2355408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8413740" y="235540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8413739" y="2096827"/>
              <a:ext cx="29845" cy="259079"/>
            </a:xfrm>
            <a:custGeom>
              <a:avLst/>
              <a:gdLst/>
              <a:ahLst/>
              <a:cxnLst/>
              <a:rect l="l" t="t" r="r" b="b"/>
              <a:pathLst>
                <a:path w="29845" h="259080">
                  <a:moveTo>
                    <a:pt x="29436" y="0"/>
                  </a:moveTo>
                  <a:lnTo>
                    <a:pt x="0" y="0"/>
                  </a:lnTo>
                  <a:lnTo>
                    <a:pt x="0" y="258582"/>
                  </a:lnTo>
                  <a:lnTo>
                    <a:pt x="29436" y="25858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8413739" y="2096827"/>
              <a:ext cx="29845" cy="259079"/>
            </a:xfrm>
            <a:custGeom>
              <a:avLst/>
              <a:gdLst/>
              <a:ahLst/>
              <a:cxnLst/>
              <a:rect l="l" t="t" r="r" b="b"/>
              <a:pathLst>
                <a:path w="29845" h="259080">
                  <a:moveTo>
                    <a:pt x="0" y="0"/>
                  </a:moveTo>
                  <a:lnTo>
                    <a:pt x="29520" y="0"/>
                  </a:lnTo>
                  <a:lnTo>
                    <a:pt x="29520" y="258582"/>
                  </a:lnTo>
                  <a:lnTo>
                    <a:pt x="0" y="25858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8450519" y="2296401"/>
              <a:ext cx="29845" cy="273685"/>
            </a:xfrm>
            <a:custGeom>
              <a:avLst/>
              <a:gdLst/>
              <a:ahLst/>
              <a:cxnLst/>
              <a:rect l="l" t="t" r="r" b="b"/>
              <a:pathLst>
                <a:path w="29845" h="273685">
                  <a:moveTo>
                    <a:pt x="29436" y="0"/>
                  </a:moveTo>
                  <a:lnTo>
                    <a:pt x="0" y="0"/>
                  </a:lnTo>
                  <a:lnTo>
                    <a:pt x="0" y="273334"/>
                  </a:lnTo>
                  <a:lnTo>
                    <a:pt x="29436" y="27333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8450519" y="2296401"/>
              <a:ext cx="29845" cy="273685"/>
            </a:xfrm>
            <a:custGeom>
              <a:avLst/>
              <a:gdLst/>
              <a:ahLst/>
              <a:cxnLst/>
              <a:rect l="l" t="t" r="r" b="b"/>
              <a:pathLst>
                <a:path w="29845" h="273685">
                  <a:moveTo>
                    <a:pt x="0" y="0"/>
                  </a:moveTo>
                  <a:lnTo>
                    <a:pt x="29520" y="0"/>
                  </a:lnTo>
                  <a:lnTo>
                    <a:pt x="29520" y="273334"/>
                  </a:lnTo>
                  <a:lnTo>
                    <a:pt x="0" y="273334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8450519" y="2281647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8450519" y="2281649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8450519" y="2023067"/>
              <a:ext cx="29845" cy="259079"/>
            </a:xfrm>
            <a:custGeom>
              <a:avLst/>
              <a:gdLst/>
              <a:ahLst/>
              <a:cxnLst/>
              <a:rect l="l" t="t" r="r" b="b"/>
              <a:pathLst>
                <a:path w="29845" h="259080">
                  <a:moveTo>
                    <a:pt x="29436" y="0"/>
                  </a:moveTo>
                  <a:lnTo>
                    <a:pt x="0" y="0"/>
                  </a:lnTo>
                  <a:lnTo>
                    <a:pt x="0" y="258582"/>
                  </a:lnTo>
                  <a:lnTo>
                    <a:pt x="29436" y="25858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8450519" y="2023050"/>
              <a:ext cx="29845" cy="259079"/>
            </a:xfrm>
            <a:custGeom>
              <a:avLst/>
              <a:gdLst/>
              <a:ahLst/>
              <a:cxnLst/>
              <a:rect l="l" t="t" r="r" b="b"/>
              <a:pathLst>
                <a:path w="29845" h="259080">
                  <a:moveTo>
                    <a:pt x="0" y="0"/>
                  </a:moveTo>
                  <a:lnTo>
                    <a:pt x="29520" y="0"/>
                  </a:lnTo>
                  <a:lnTo>
                    <a:pt x="29520" y="258598"/>
                  </a:lnTo>
                  <a:lnTo>
                    <a:pt x="0" y="258598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8487460" y="2444324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29" h="125730">
                  <a:moveTo>
                    <a:pt x="36795" y="0"/>
                  </a:moveTo>
                  <a:lnTo>
                    <a:pt x="0" y="0"/>
                  </a:lnTo>
                  <a:lnTo>
                    <a:pt x="0" y="125411"/>
                  </a:lnTo>
                  <a:lnTo>
                    <a:pt x="36795" y="12541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8487460" y="2444328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29" h="125730">
                  <a:moveTo>
                    <a:pt x="0" y="0"/>
                  </a:moveTo>
                  <a:lnTo>
                    <a:pt x="36779" y="0"/>
                  </a:lnTo>
                  <a:lnTo>
                    <a:pt x="36779" y="125408"/>
                  </a:lnTo>
                  <a:lnTo>
                    <a:pt x="0" y="125408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8487460" y="2193121"/>
              <a:ext cx="36830" cy="251460"/>
            </a:xfrm>
            <a:custGeom>
              <a:avLst/>
              <a:gdLst/>
              <a:ahLst/>
              <a:cxnLst/>
              <a:rect l="l" t="t" r="r" b="b"/>
              <a:pathLst>
                <a:path w="36829" h="251460">
                  <a:moveTo>
                    <a:pt x="36795" y="0"/>
                  </a:moveTo>
                  <a:lnTo>
                    <a:pt x="0" y="0"/>
                  </a:lnTo>
                  <a:lnTo>
                    <a:pt x="0" y="251206"/>
                  </a:lnTo>
                  <a:lnTo>
                    <a:pt x="36795" y="25120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8487460" y="2193121"/>
              <a:ext cx="36830" cy="251460"/>
            </a:xfrm>
            <a:custGeom>
              <a:avLst/>
              <a:gdLst/>
              <a:ahLst/>
              <a:cxnLst/>
              <a:rect l="l" t="t" r="r" b="b"/>
              <a:pathLst>
                <a:path w="36829" h="251460">
                  <a:moveTo>
                    <a:pt x="0" y="0"/>
                  </a:moveTo>
                  <a:lnTo>
                    <a:pt x="36779" y="0"/>
                  </a:lnTo>
                  <a:lnTo>
                    <a:pt x="36779" y="251206"/>
                  </a:lnTo>
                  <a:lnTo>
                    <a:pt x="0" y="25120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8531498" y="2466456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29436" y="0"/>
                  </a:moveTo>
                  <a:lnTo>
                    <a:pt x="0" y="0"/>
                  </a:lnTo>
                  <a:lnTo>
                    <a:pt x="0" y="103280"/>
                  </a:lnTo>
                  <a:lnTo>
                    <a:pt x="29436" y="10328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8531498" y="2466456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0" y="0"/>
                  </a:moveTo>
                  <a:lnTo>
                    <a:pt x="29520" y="0"/>
                  </a:lnTo>
                  <a:lnTo>
                    <a:pt x="29520" y="103280"/>
                  </a:lnTo>
                  <a:lnTo>
                    <a:pt x="0" y="10328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8531498" y="2451702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8531498" y="245170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8531498" y="2311150"/>
              <a:ext cx="29845" cy="140970"/>
            </a:xfrm>
            <a:custGeom>
              <a:avLst/>
              <a:gdLst/>
              <a:ahLst/>
              <a:cxnLst/>
              <a:rect l="l" t="t" r="r" b="b"/>
              <a:pathLst>
                <a:path w="29845" h="140969">
                  <a:moveTo>
                    <a:pt x="29436" y="0"/>
                  </a:moveTo>
                  <a:lnTo>
                    <a:pt x="0" y="0"/>
                  </a:lnTo>
                  <a:lnTo>
                    <a:pt x="0" y="140553"/>
                  </a:lnTo>
                  <a:lnTo>
                    <a:pt x="29436" y="140553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8531498" y="2311153"/>
              <a:ext cx="29845" cy="140970"/>
            </a:xfrm>
            <a:custGeom>
              <a:avLst/>
              <a:gdLst/>
              <a:ahLst/>
              <a:cxnLst/>
              <a:rect l="l" t="t" r="r" b="b"/>
              <a:pathLst>
                <a:path w="29845" h="140969">
                  <a:moveTo>
                    <a:pt x="0" y="0"/>
                  </a:moveTo>
                  <a:lnTo>
                    <a:pt x="29520" y="0"/>
                  </a:lnTo>
                  <a:lnTo>
                    <a:pt x="29520" y="140550"/>
                  </a:lnTo>
                  <a:lnTo>
                    <a:pt x="0" y="140550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8568278" y="2459080"/>
              <a:ext cx="36830" cy="111125"/>
            </a:xfrm>
            <a:custGeom>
              <a:avLst/>
              <a:gdLst/>
              <a:ahLst/>
              <a:cxnLst/>
              <a:rect l="l" t="t" r="r" b="b"/>
              <a:pathLst>
                <a:path w="36829" h="111125">
                  <a:moveTo>
                    <a:pt x="36795" y="0"/>
                  </a:moveTo>
                  <a:lnTo>
                    <a:pt x="0" y="0"/>
                  </a:lnTo>
                  <a:lnTo>
                    <a:pt x="0" y="110656"/>
                  </a:lnTo>
                  <a:lnTo>
                    <a:pt x="36795" y="11065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8568278" y="2459080"/>
              <a:ext cx="36830" cy="111125"/>
            </a:xfrm>
            <a:custGeom>
              <a:avLst/>
              <a:gdLst/>
              <a:ahLst/>
              <a:cxnLst/>
              <a:rect l="l" t="t" r="r" b="b"/>
              <a:pathLst>
                <a:path w="36829" h="111125">
                  <a:moveTo>
                    <a:pt x="0" y="0"/>
                  </a:moveTo>
                  <a:lnTo>
                    <a:pt x="36779" y="0"/>
                  </a:lnTo>
                  <a:lnTo>
                    <a:pt x="36779" y="110656"/>
                  </a:lnTo>
                  <a:lnTo>
                    <a:pt x="0" y="110656"/>
                  </a:lnTo>
                  <a:lnTo>
                    <a:pt x="0" y="0"/>
                  </a:lnTo>
                </a:path>
              </a:pathLst>
            </a:custGeom>
            <a:ln w="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8568278" y="2451703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8568278" y="2451704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8568278" y="2252129"/>
              <a:ext cx="36830" cy="200025"/>
            </a:xfrm>
            <a:custGeom>
              <a:avLst/>
              <a:gdLst/>
              <a:ahLst/>
              <a:cxnLst/>
              <a:rect l="l" t="t" r="r" b="b"/>
              <a:pathLst>
                <a:path w="36829" h="200025">
                  <a:moveTo>
                    <a:pt x="36795" y="0"/>
                  </a:moveTo>
                  <a:lnTo>
                    <a:pt x="0" y="0"/>
                  </a:lnTo>
                  <a:lnTo>
                    <a:pt x="0" y="199574"/>
                  </a:lnTo>
                  <a:lnTo>
                    <a:pt x="36795" y="19957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8568278" y="2252129"/>
              <a:ext cx="36830" cy="200025"/>
            </a:xfrm>
            <a:custGeom>
              <a:avLst/>
              <a:gdLst/>
              <a:ahLst/>
              <a:cxnLst/>
              <a:rect l="l" t="t" r="r" b="b"/>
              <a:pathLst>
                <a:path w="36829" h="200025">
                  <a:moveTo>
                    <a:pt x="0" y="0"/>
                  </a:moveTo>
                  <a:lnTo>
                    <a:pt x="36779" y="0"/>
                  </a:lnTo>
                  <a:lnTo>
                    <a:pt x="36779" y="199574"/>
                  </a:lnTo>
                  <a:lnTo>
                    <a:pt x="0" y="199574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8612800" y="2525473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29436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29436" y="4426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8612800" y="2525480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0" y="0"/>
                  </a:moveTo>
                  <a:lnTo>
                    <a:pt x="29520" y="0"/>
                  </a:lnTo>
                  <a:lnTo>
                    <a:pt x="29520" y="44256"/>
                  </a:lnTo>
                  <a:lnTo>
                    <a:pt x="0" y="44256"/>
                  </a:lnTo>
                  <a:lnTo>
                    <a:pt x="0" y="0"/>
                  </a:lnTo>
                </a:path>
              </a:pathLst>
            </a:custGeom>
            <a:ln w="7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8612800" y="2503349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8612800" y="2503352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8612800" y="2318529"/>
              <a:ext cx="29845" cy="185420"/>
            </a:xfrm>
            <a:custGeom>
              <a:avLst/>
              <a:gdLst/>
              <a:ahLst/>
              <a:cxnLst/>
              <a:rect l="l" t="t" r="r" b="b"/>
              <a:pathLst>
                <a:path w="29845" h="185419">
                  <a:moveTo>
                    <a:pt x="29436" y="0"/>
                  </a:moveTo>
                  <a:lnTo>
                    <a:pt x="0" y="0"/>
                  </a:lnTo>
                  <a:lnTo>
                    <a:pt x="0" y="184822"/>
                  </a:lnTo>
                  <a:lnTo>
                    <a:pt x="29436" y="18482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8612800" y="2318529"/>
              <a:ext cx="74295" cy="251460"/>
            </a:xfrm>
            <a:custGeom>
              <a:avLst/>
              <a:gdLst/>
              <a:ahLst/>
              <a:cxnLst/>
              <a:rect l="l" t="t" r="r" b="b"/>
              <a:pathLst>
                <a:path w="74295" h="251460">
                  <a:moveTo>
                    <a:pt x="0" y="0"/>
                  </a:moveTo>
                  <a:lnTo>
                    <a:pt x="29520" y="0"/>
                  </a:lnTo>
                  <a:lnTo>
                    <a:pt x="29520" y="184822"/>
                  </a:lnTo>
                  <a:lnTo>
                    <a:pt x="0" y="18482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  <a:path w="74295" h="251460">
                  <a:moveTo>
                    <a:pt x="36940" y="251206"/>
                  </a:moveTo>
                  <a:lnTo>
                    <a:pt x="73720" y="251206"/>
                  </a:lnTo>
                  <a:lnTo>
                    <a:pt x="36940" y="251206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8649741" y="2547605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8649741" y="2547608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779" y="0"/>
                  </a:lnTo>
                  <a:lnTo>
                    <a:pt x="36779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8649741" y="2495968"/>
              <a:ext cx="36830" cy="52069"/>
            </a:xfrm>
            <a:custGeom>
              <a:avLst/>
              <a:gdLst/>
              <a:ahLst/>
              <a:cxnLst/>
              <a:rect l="l" t="t" r="r" b="b"/>
              <a:pathLst>
                <a:path w="36829" h="52069">
                  <a:moveTo>
                    <a:pt x="36795" y="0"/>
                  </a:moveTo>
                  <a:lnTo>
                    <a:pt x="0" y="0"/>
                  </a:lnTo>
                  <a:lnTo>
                    <a:pt x="0" y="51640"/>
                  </a:lnTo>
                  <a:lnTo>
                    <a:pt x="36795" y="51640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8649741" y="2495976"/>
              <a:ext cx="36830" cy="52069"/>
            </a:xfrm>
            <a:custGeom>
              <a:avLst/>
              <a:gdLst/>
              <a:ahLst/>
              <a:cxnLst/>
              <a:rect l="l" t="t" r="r" b="b"/>
              <a:pathLst>
                <a:path w="36829" h="52069">
                  <a:moveTo>
                    <a:pt x="0" y="0"/>
                  </a:moveTo>
                  <a:lnTo>
                    <a:pt x="36779" y="0"/>
                  </a:lnTo>
                  <a:lnTo>
                    <a:pt x="36779" y="51632"/>
                  </a:lnTo>
                  <a:lnTo>
                    <a:pt x="0" y="51632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8686520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8686520" y="2540232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79" y="0"/>
                  </a:lnTo>
                  <a:lnTo>
                    <a:pt x="3677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8686520" y="2532855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8686520" y="2532856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8686520" y="2495971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36795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36795" y="3688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8686520" y="2495976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0" y="0"/>
                  </a:moveTo>
                  <a:lnTo>
                    <a:pt x="36779" y="0"/>
                  </a:lnTo>
                  <a:lnTo>
                    <a:pt x="36779" y="36880"/>
                  </a:lnTo>
                  <a:lnTo>
                    <a:pt x="0" y="36880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8730559" y="2547605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8730559" y="2547608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28"/>
                  </a:lnTo>
                  <a:lnTo>
                    <a:pt x="0" y="22128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8730559" y="2540231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6"/>
                  </a:lnTo>
                  <a:lnTo>
                    <a:pt x="29436" y="7376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8730559" y="2540232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8730559" y="2495969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29436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29436" y="4426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8730559" y="2495976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0" y="0"/>
                  </a:moveTo>
                  <a:lnTo>
                    <a:pt x="29520" y="0"/>
                  </a:lnTo>
                  <a:lnTo>
                    <a:pt x="29520" y="44256"/>
                  </a:lnTo>
                  <a:lnTo>
                    <a:pt x="0" y="44256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8767338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8767338" y="2540232"/>
              <a:ext cx="37465" cy="29845"/>
            </a:xfrm>
            <a:custGeom>
              <a:avLst/>
              <a:gdLst/>
              <a:ahLst/>
              <a:cxnLst/>
              <a:rect l="l" t="t" r="r" b="b"/>
              <a:pathLst>
                <a:path w="37465" h="29844">
                  <a:moveTo>
                    <a:pt x="0" y="0"/>
                  </a:moveTo>
                  <a:lnTo>
                    <a:pt x="36940" y="0"/>
                  </a:lnTo>
                  <a:lnTo>
                    <a:pt x="36940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8767338" y="2532855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8767338" y="2532856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0" y="0"/>
                  </a:moveTo>
                  <a:lnTo>
                    <a:pt x="36940" y="0"/>
                  </a:lnTo>
                  <a:lnTo>
                    <a:pt x="36940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8767338" y="2495971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36795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36795" y="3688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8767338" y="2495976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5" h="37464">
                  <a:moveTo>
                    <a:pt x="0" y="0"/>
                  </a:moveTo>
                  <a:lnTo>
                    <a:pt x="36940" y="0"/>
                  </a:lnTo>
                  <a:lnTo>
                    <a:pt x="36940" y="36880"/>
                  </a:lnTo>
                  <a:lnTo>
                    <a:pt x="0" y="36880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8811538" y="2540227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29436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29436" y="2950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8811538" y="2540232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0" y="0"/>
                  </a:moveTo>
                  <a:lnTo>
                    <a:pt x="29520" y="0"/>
                  </a:lnTo>
                  <a:lnTo>
                    <a:pt x="29520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8811538" y="2525478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8811538" y="2525480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8811538" y="2503349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8811538" y="2503352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8848318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8848318" y="2540232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79" y="0"/>
                  </a:lnTo>
                  <a:lnTo>
                    <a:pt x="3677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8848318" y="2518101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8848318" y="2518104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779" y="0"/>
                  </a:lnTo>
                  <a:lnTo>
                    <a:pt x="36779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8848318" y="2481219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36795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36795" y="3688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8848318" y="2481208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0" y="0"/>
                  </a:moveTo>
                  <a:lnTo>
                    <a:pt x="36779" y="0"/>
                  </a:lnTo>
                  <a:lnTo>
                    <a:pt x="36779" y="36896"/>
                  </a:lnTo>
                  <a:lnTo>
                    <a:pt x="0" y="3689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8892518" y="2532851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29823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29823" y="36884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8892518" y="2532856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0" y="0"/>
                  </a:moveTo>
                  <a:lnTo>
                    <a:pt x="29842" y="0"/>
                  </a:lnTo>
                  <a:lnTo>
                    <a:pt x="29842" y="36880"/>
                  </a:lnTo>
                  <a:lnTo>
                    <a:pt x="0" y="36880"/>
                  </a:lnTo>
                  <a:lnTo>
                    <a:pt x="0" y="0"/>
                  </a:lnTo>
                </a:path>
              </a:pathLst>
            </a:custGeom>
            <a:ln w="73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8892518" y="2518102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823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823" y="14754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8892518" y="251810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842" y="0"/>
                  </a:lnTo>
                  <a:lnTo>
                    <a:pt x="29842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842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8892518" y="2466464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29823" y="0"/>
                  </a:moveTo>
                  <a:lnTo>
                    <a:pt x="0" y="0"/>
                  </a:lnTo>
                  <a:lnTo>
                    <a:pt x="0" y="51640"/>
                  </a:lnTo>
                  <a:lnTo>
                    <a:pt x="29823" y="51640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8892518" y="2466456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0" y="0"/>
                  </a:moveTo>
                  <a:lnTo>
                    <a:pt x="29842" y="0"/>
                  </a:lnTo>
                  <a:lnTo>
                    <a:pt x="29842" y="51648"/>
                  </a:lnTo>
                  <a:lnTo>
                    <a:pt x="0" y="51648"/>
                  </a:lnTo>
                  <a:lnTo>
                    <a:pt x="0" y="0"/>
                  </a:lnTo>
                  <a:lnTo>
                    <a:pt x="29842" y="0"/>
                  </a:lnTo>
                  <a:lnTo>
                    <a:pt x="0" y="0"/>
                  </a:lnTo>
                </a:path>
              </a:pathLst>
            </a:custGeom>
            <a:ln w="7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8929781" y="2525473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29436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29436" y="4426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8929781" y="2525480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0" y="0"/>
                  </a:moveTo>
                  <a:lnTo>
                    <a:pt x="29359" y="0"/>
                  </a:lnTo>
                  <a:lnTo>
                    <a:pt x="29359" y="44256"/>
                  </a:lnTo>
                  <a:lnTo>
                    <a:pt x="0" y="44256"/>
                  </a:lnTo>
                  <a:lnTo>
                    <a:pt x="0" y="0"/>
                  </a:lnTo>
                </a:path>
              </a:pathLst>
            </a:custGeom>
            <a:ln w="7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8929781" y="2518103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8929781" y="2518104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359" y="0"/>
                  </a:lnTo>
                  <a:lnTo>
                    <a:pt x="2935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359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8929781" y="2466464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29436" y="0"/>
                  </a:moveTo>
                  <a:lnTo>
                    <a:pt x="0" y="0"/>
                  </a:lnTo>
                  <a:lnTo>
                    <a:pt x="0" y="51640"/>
                  </a:lnTo>
                  <a:lnTo>
                    <a:pt x="29436" y="5164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8929781" y="2466456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0" y="0"/>
                  </a:moveTo>
                  <a:lnTo>
                    <a:pt x="29359" y="0"/>
                  </a:lnTo>
                  <a:lnTo>
                    <a:pt x="29359" y="51648"/>
                  </a:lnTo>
                  <a:lnTo>
                    <a:pt x="0" y="51648"/>
                  </a:lnTo>
                  <a:lnTo>
                    <a:pt x="0" y="0"/>
                  </a:lnTo>
                  <a:lnTo>
                    <a:pt x="29359" y="0"/>
                  </a:lnTo>
                  <a:lnTo>
                    <a:pt x="0" y="0"/>
                  </a:lnTo>
                </a:path>
              </a:pathLst>
            </a:custGeom>
            <a:ln w="73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8966560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8966560" y="2540232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79" y="0"/>
                  </a:lnTo>
                  <a:lnTo>
                    <a:pt x="3677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8966560" y="2532855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8966560" y="2532856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8966560" y="2488593"/>
              <a:ext cx="36830" cy="44450"/>
            </a:xfrm>
            <a:custGeom>
              <a:avLst/>
              <a:gdLst/>
              <a:ahLst/>
              <a:cxnLst/>
              <a:rect l="l" t="t" r="r" b="b"/>
              <a:pathLst>
                <a:path w="36829" h="44450">
                  <a:moveTo>
                    <a:pt x="36795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36795" y="44262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8966560" y="2488584"/>
              <a:ext cx="36830" cy="44450"/>
            </a:xfrm>
            <a:custGeom>
              <a:avLst/>
              <a:gdLst/>
              <a:ahLst/>
              <a:cxnLst/>
              <a:rect l="l" t="t" r="r" b="b"/>
              <a:pathLst>
                <a:path w="36829" h="44450">
                  <a:moveTo>
                    <a:pt x="0" y="0"/>
                  </a:moveTo>
                  <a:lnTo>
                    <a:pt x="36779" y="0"/>
                  </a:lnTo>
                  <a:lnTo>
                    <a:pt x="36779" y="44272"/>
                  </a:lnTo>
                  <a:lnTo>
                    <a:pt x="0" y="44272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9010599" y="2532851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29436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29436" y="3688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9010599" y="2532856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0" y="0"/>
                  </a:moveTo>
                  <a:lnTo>
                    <a:pt x="29520" y="0"/>
                  </a:lnTo>
                  <a:lnTo>
                    <a:pt x="29520" y="36880"/>
                  </a:lnTo>
                  <a:lnTo>
                    <a:pt x="0" y="36880"/>
                  </a:lnTo>
                  <a:lnTo>
                    <a:pt x="0" y="0"/>
                  </a:lnTo>
                </a:path>
              </a:pathLst>
            </a:custGeom>
            <a:ln w="73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9010599" y="2518102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9010599" y="251810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9010599" y="2481219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29436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29436" y="3688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9010599" y="2481208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0" y="0"/>
                  </a:moveTo>
                  <a:lnTo>
                    <a:pt x="29520" y="0"/>
                  </a:lnTo>
                  <a:lnTo>
                    <a:pt x="29520" y="36896"/>
                  </a:lnTo>
                  <a:lnTo>
                    <a:pt x="0" y="36896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9047378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9047378" y="2540232"/>
              <a:ext cx="37465" cy="29845"/>
            </a:xfrm>
            <a:custGeom>
              <a:avLst/>
              <a:gdLst/>
              <a:ahLst/>
              <a:cxnLst/>
              <a:rect l="l" t="t" r="r" b="b"/>
              <a:pathLst>
                <a:path w="37465" h="29844">
                  <a:moveTo>
                    <a:pt x="0" y="0"/>
                  </a:moveTo>
                  <a:lnTo>
                    <a:pt x="36940" y="0"/>
                  </a:lnTo>
                  <a:lnTo>
                    <a:pt x="36940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9047378" y="2532855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9047378" y="2532856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0" y="0"/>
                  </a:moveTo>
                  <a:lnTo>
                    <a:pt x="36940" y="0"/>
                  </a:lnTo>
                  <a:lnTo>
                    <a:pt x="36940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9047378" y="2510725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9047378" y="2510728"/>
              <a:ext cx="37465" cy="22225"/>
            </a:xfrm>
            <a:custGeom>
              <a:avLst/>
              <a:gdLst/>
              <a:ahLst/>
              <a:cxnLst/>
              <a:rect l="l" t="t" r="r" b="b"/>
              <a:pathLst>
                <a:path w="37465" h="22225">
                  <a:moveTo>
                    <a:pt x="0" y="0"/>
                  </a:moveTo>
                  <a:lnTo>
                    <a:pt x="36940" y="0"/>
                  </a:lnTo>
                  <a:lnTo>
                    <a:pt x="36940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9091578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9091578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9091578" y="2554983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6446571" y="515339"/>
              <a:ext cx="2777490" cy="2143760"/>
            </a:xfrm>
            <a:custGeom>
              <a:avLst/>
              <a:gdLst/>
              <a:ahLst/>
              <a:cxnLst/>
              <a:rect l="l" t="t" r="r" b="b"/>
              <a:pathLst>
                <a:path w="2777490" h="2143760">
                  <a:moveTo>
                    <a:pt x="2645006" y="2039644"/>
                  </a:moveTo>
                  <a:lnTo>
                    <a:pt x="2674527" y="2039644"/>
                  </a:lnTo>
                  <a:lnTo>
                    <a:pt x="2674527" y="2047020"/>
                  </a:lnTo>
                  <a:lnTo>
                    <a:pt x="2645006" y="2047020"/>
                  </a:lnTo>
                  <a:lnTo>
                    <a:pt x="2645006" y="2039644"/>
                  </a:lnTo>
                  <a:lnTo>
                    <a:pt x="2674527" y="2039644"/>
                  </a:lnTo>
                  <a:lnTo>
                    <a:pt x="2645006" y="2039644"/>
                  </a:lnTo>
                  <a:lnTo>
                    <a:pt x="2674527" y="2039644"/>
                  </a:lnTo>
                  <a:lnTo>
                    <a:pt x="2645006" y="2039644"/>
                  </a:lnTo>
                  <a:lnTo>
                    <a:pt x="2674527" y="2039644"/>
                  </a:lnTo>
                  <a:lnTo>
                    <a:pt x="2645006" y="2039644"/>
                  </a:lnTo>
                </a:path>
                <a:path w="2777490" h="2143760">
                  <a:moveTo>
                    <a:pt x="183978" y="2076524"/>
                  </a:moveTo>
                  <a:lnTo>
                    <a:pt x="2659686" y="2076524"/>
                  </a:lnTo>
                </a:path>
                <a:path w="2777490" h="2143760">
                  <a:moveTo>
                    <a:pt x="183978" y="2076524"/>
                  </a:moveTo>
                  <a:lnTo>
                    <a:pt x="183978" y="2143314"/>
                  </a:lnTo>
                </a:path>
                <a:path w="2777490" h="2143760">
                  <a:moveTo>
                    <a:pt x="228145" y="2076524"/>
                  </a:moveTo>
                  <a:lnTo>
                    <a:pt x="228145" y="2143314"/>
                  </a:lnTo>
                </a:path>
                <a:path w="2777490" h="2143760">
                  <a:moveTo>
                    <a:pt x="264941" y="2076524"/>
                  </a:moveTo>
                  <a:lnTo>
                    <a:pt x="264941" y="2143314"/>
                  </a:lnTo>
                </a:path>
                <a:path w="2777490" h="2143760">
                  <a:moveTo>
                    <a:pt x="302124" y="2076524"/>
                  </a:moveTo>
                  <a:lnTo>
                    <a:pt x="302124" y="2143314"/>
                  </a:lnTo>
                </a:path>
                <a:path w="2777490" h="2143760">
                  <a:moveTo>
                    <a:pt x="346275" y="2076524"/>
                  </a:moveTo>
                  <a:lnTo>
                    <a:pt x="346275" y="2143314"/>
                  </a:lnTo>
                </a:path>
                <a:path w="2777490" h="2143760">
                  <a:moveTo>
                    <a:pt x="383071" y="2076524"/>
                  </a:moveTo>
                  <a:lnTo>
                    <a:pt x="383071" y="2143314"/>
                  </a:lnTo>
                </a:path>
                <a:path w="2777490" h="2143760">
                  <a:moveTo>
                    <a:pt x="427222" y="2076524"/>
                  </a:moveTo>
                  <a:lnTo>
                    <a:pt x="427222" y="2143314"/>
                  </a:lnTo>
                </a:path>
                <a:path w="2777490" h="2143760">
                  <a:moveTo>
                    <a:pt x="464018" y="2076524"/>
                  </a:moveTo>
                  <a:lnTo>
                    <a:pt x="464018" y="2143314"/>
                  </a:lnTo>
                </a:path>
                <a:path w="2777490" h="2143760">
                  <a:moveTo>
                    <a:pt x="500813" y="2076524"/>
                  </a:moveTo>
                  <a:lnTo>
                    <a:pt x="500813" y="2143314"/>
                  </a:lnTo>
                </a:path>
                <a:path w="2777490" h="2143760">
                  <a:moveTo>
                    <a:pt x="544965" y="2076524"/>
                  </a:moveTo>
                  <a:lnTo>
                    <a:pt x="544965" y="2143314"/>
                  </a:lnTo>
                </a:path>
                <a:path w="2777490" h="2143760">
                  <a:moveTo>
                    <a:pt x="581760" y="2076524"/>
                  </a:moveTo>
                  <a:lnTo>
                    <a:pt x="581760" y="2143314"/>
                  </a:lnTo>
                </a:path>
                <a:path w="2777490" h="2143760">
                  <a:moveTo>
                    <a:pt x="626315" y="2076524"/>
                  </a:moveTo>
                  <a:lnTo>
                    <a:pt x="626315" y="2143314"/>
                  </a:lnTo>
                </a:path>
                <a:path w="2777490" h="2143760">
                  <a:moveTo>
                    <a:pt x="663111" y="2076524"/>
                  </a:moveTo>
                  <a:lnTo>
                    <a:pt x="663111" y="2143314"/>
                  </a:lnTo>
                </a:path>
                <a:path w="2777490" h="2143760">
                  <a:moveTo>
                    <a:pt x="707262" y="2076524"/>
                  </a:moveTo>
                  <a:lnTo>
                    <a:pt x="707262" y="2143314"/>
                  </a:lnTo>
                </a:path>
                <a:path w="2777490" h="2143760">
                  <a:moveTo>
                    <a:pt x="744058" y="2076524"/>
                  </a:moveTo>
                  <a:lnTo>
                    <a:pt x="744058" y="2143314"/>
                  </a:lnTo>
                </a:path>
                <a:path w="2777490" h="2143760">
                  <a:moveTo>
                    <a:pt x="780853" y="2076524"/>
                  </a:moveTo>
                  <a:lnTo>
                    <a:pt x="780853" y="2143314"/>
                  </a:lnTo>
                </a:path>
                <a:path w="2777490" h="2143760">
                  <a:moveTo>
                    <a:pt x="825005" y="2076524"/>
                  </a:moveTo>
                  <a:lnTo>
                    <a:pt x="825005" y="2143314"/>
                  </a:lnTo>
                </a:path>
                <a:path w="2777490" h="2143760">
                  <a:moveTo>
                    <a:pt x="861800" y="2076524"/>
                  </a:moveTo>
                  <a:lnTo>
                    <a:pt x="861800" y="2143314"/>
                  </a:lnTo>
                </a:path>
                <a:path w="2777490" h="2143760">
                  <a:moveTo>
                    <a:pt x="905952" y="2076524"/>
                  </a:moveTo>
                  <a:lnTo>
                    <a:pt x="905952" y="2143314"/>
                  </a:lnTo>
                </a:path>
                <a:path w="2777490" h="2143760">
                  <a:moveTo>
                    <a:pt x="943135" y="2076524"/>
                  </a:moveTo>
                  <a:lnTo>
                    <a:pt x="943135" y="2143314"/>
                  </a:lnTo>
                </a:path>
                <a:path w="2777490" h="2143760">
                  <a:moveTo>
                    <a:pt x="979930" y="2076524"/>
                  </a:moveTo>
                  <a:lnTo>
                    <a:pt x="979930" y="2143314"/>
                  </a:lnTo>
                </a:path>
                <a:path w="2777490" h="2143760">
                  <a:moveTo>
                    <a:pt x="1024082" y="2076524"/>
                  </a:moveTo>
                  <a:lnTo>
                    <a:pt x="1024082" y="2143314"/>
                  </a:lnTo>
                </a:path>
                <a:path w="2777490" h="2143760">
                  <a:moveTo>
                    <a:pt x="1060877" y="2076524"/>
                  </a:moveTo>
                  <a:lnTo>
                    <a:pt x="1060877" y="2143314"/>
                  </a:lnTo>
                </a:path>
                <a:path w="2777490" h="2143760">
                  <a:moveTo>
                    <a:pt x="1105045" y="2076524"/>
                  </a:moveTo>
                  <a:lnTo>
                    <a:pt x="1105045" y="2143314"/>
                  </a:lnTo>
                </a:path>
                <a:path w="2777490" h="2143760">
                  <a:moveTo>
                    <a:pt x="1141889" y="2076524"/>
                  </a:moveTo>
                  <a:lnTo>
                    <a:pt x="1141889" y="2143314"/>
                  </a:lnTo>
                </a:path>
                <a:path w="2777490" h="2143760">
                  <a:moveTo>
                    <a:pt x="1185927" y="2076524"/>
                  </a:moveTo>
                  <a:lnTo>
                    <a:pt x="1185927" y="2143314"/>
                  </a:lnTo>
                </a:path>
                <a:path w="2777490" h="2143760">
                  <a:moveTo>
                    <a:pt x="1223191" y="2076524"/>
                  </a:moveTo>
                  <a:lnTo>
                    <a:pt x="1223191" y="2143314"/>
                  </a:lnTo>
                </a:path>
                <a:path w="2777490" h="2143760">
                  <a:moveTo>
                    <a:pt x="1259970" y="2076524"/>
                  </a:moveTo>
                  <a:lnTo>
                    <a:pt x="1259970" y="2143314"/>
                  </a:lnTo>
                </a:path>
                <a:path w="2777490" h="2143760">
                  <a:moveTo>
                    <a:pt x="1304170" y="2076524"/>
                  </a:moveTo>
                  <a:lnTo>
                    <a:pt x="1304170" y="2143314"/>
                  </a:lnTo>
                </a:path>
                <a:path w="2777490" h="2143760">
                  <a:moveTo>
                    <a:pt x="1340949" y="2076524"/>
                  </a:moveTo>
                  <a:lnTo>
                    <a:pt x="1340949" y="2143314"/>
                  </a:lnTo>
                </a:path>
                <a:path w="2777490" h="2143760">
                  <a:moveTo>
                    <a:pt x="1385149" y="2076524"/>
                  </a:moveTo>
                  <a:lnTo>
                    <a:pt x="1385149" y="2143314"/>
                  </a:lnTo>
                </a:path>
                <a:path w="2777490" h="2143760">
                  <a:moveTo>
                    <a:pt x="1421929" y="2076524"/>
                  </a:moveTo>
                  <a:lnTo>
                    <a:pt x="1421929" y="2143314"/>
                  </a:lnTo>
                </a:path>
                <a:path w="2777490" h="2143760">
                  <a:moveTo>
                    <a:pt x="1458708" y="2076524"/>
                  </a:moveTo>
                  <a:lnTo>
                    <a:pt x="1458708" y="2143314"/>
                  </a:lnTo>
                </a:path>
                <a:path w="2777490" h="2143760">
                  <a:moveTo>
                    <a:pt x="1502747" y="2076524"/>
                  </a:moveTo>
                  <a:lnTo>
                    <a:pt x="1502747" y="2143314"/>
                  </a:lnTo>
                </a:path>
                <a:path w="2777490" h="2143760">
                  <a:moveTo>
                    <a:pt x="1540010" y="2076524"/>
                  </a:moveTo>
                  <a:lnTo>
                    <a:pt x="1540010" y="2143314"/>
                  </a:lnTo>
                </a:path>
                <a:path w="2777490" h="2143760">
                  <a:moveTo>
                    <a:pt x="1584210" y="2076524"/>
                  </a:moveTo>
                  <a:lnTo>
                    <a:pt x="1584210" y="2143314"/>
                  </a:lnTo>
                </a:path>
                <a:path w="2777490" h="2143760">
                  <a:moveTo>
                    <a:pt x="1620989" y="2076524"/>
                  </a:moveTo>
                  <a:lnTo>
                    <a:pt x="1620989" y="2143314"/>
                  </a:lnTo>
                </a:path>
                <a:path w="2777490" h="2143760">
                  <a:moveTo>
                    <a:pt x="1657769" y="2076524"/>
                  </a:moveTo>
                  <a:lnTo>
                    <a:pt x="1657769" y="2143314"/>
                  </a:lnTo>
                </a:path>
                <a:path w="2777490" h="2143760">
                  <a:moveTo>
                    <a:pt x="1701969" y="2076524"/>
                  </a:moveTo>
                  <a:lnTo>
                    <a:pt x="1701969" y="2143314"/>
                  </a:lnTo>
                </a:path>
                <a:path w="2777490" h="2143760">
                  <a:moveTo>
                    <a:pt x="1738748" y="2076524"/>
                  </a:moveTo>
                  <a:lnTo>
                    <a:pt x="1738748" y="2143314"/>
                  </a:lnTo>
                </a:path>
                <a:path w="2777490" h="2143760">
                  <a:moveTo>
                    <a:pt x="1782787" y="2076524"/>
                  </a:moveTo>
                  <a:lnTo>
                    <a:pt x="1782787" y="2143314"/>
                  </a:lnTo>
                </a:path>
                <a:path w="2777490" h="2143760">
                  <a:moveTo>
                    <a:pt x="1819727" y="2076524"/>
                  </a:moveTo>
                  <a:lnTo>
                    <a:pt x="1819727" y="2143314"/>
                  </a:lnTo>
                </a:path>
                <a:path w="2777490" h="2143760">
                  <a:moveTo>
                    <a:pt x="1864250" y="2076524"/>
                  </a:moveTo>
                  <a:lnTo>
                    <a:pt x="1864250" y="2143314"/>
                  </a:lnTo>
                </a:path>
                <a:path w="2777490" h="2143760">
                  <a:moveTo>
                    <a:pt x="1901029" y="2076524"/>
                  </a:moveTo>
                  <a:lnTo>
                    <a:pt x="1901029" y="2143314"/>
                  </a:lnTo>
                </a:path>
                <a:path w="2777490" h="2143760">
                  <a:moveTo>
                    <a:pt x="1937809" y="2076524"/>
                  </a:moveTo>
                  <a:lnTo>
                    <a:pt x="1937809" y="2143314"/>
                  </a:lnTo>
                </a:path>
                <a:path w="2777490" h="2143760">
                  <a:moveTo>
                    <a:pt x="1982009" y="2076524"/>
                  </a:moveTo>
                  <a:lnTo>
                    <a:pt x="1982009" y="2143314"/>
                  </a:lnTo>
                </a:path>
                <a:path w="2777490" h="2143760">
                  <a:moveTo>
                    <a:pt x="2018788" y="2076524"/>
                  </a:moveTo>
                  <a:lnTo>
                    <a:pt x="2018788" y="2143314"/>
                  </a:lnTo>
                </a:path>
                <a:path w="2777490" h="2143760">
                  <a:moveTo>
                    <a:pt x="2062827" y="2076524"/>
                  </a:moveTo>
                  <a:lnTo>
                    <a:pt x="2062827" y="2143314"/>
                  </a:lnTo>
                </a:path>
                <a:path w="2777490" h="2143760">
                  <a:moveTo>
                    <a:pt x="2099606" y="2076524"/>
                  </a:moveTo>
                  <a:lnTo>
                    <a:pt x="2099606" y="2143314"/>
                  </a:lnTo>
                </a:path>
                <a:path w="2777490" h="2143760">
                  <a:moveTo>
                    <a:pt x="2136547" y="2076524"/>
                  </a:moveTo>
                  <a:lnTo>
                    <a:pt x="2136547" y="2143314"/>
                  </a:lnTo>
                </a:path>
                <a:path w="2777490" h="2143760">
                  <a:moveTo>
                    <a:pt x="2181069" y="2076524"/>
                  </a:moveTo>
                  <a:lnTo>
                    <a:pt x="2181069" y="2143314"/>
                  </a:lnTo>
                </a:path>
                <a:path w="2777490" h="2143760">
                  <a:moveTo>
                    <a:pt x="2217849" y="2076524"/>
                  </a:moveTo>
                  <a:lnTo>
                    <a:pt x="2217849" y="2143314"/>
                  </a:lnTo>
                </a:path>
                <a:path w="2777490" h="2143760">
                  <a:moveTo>
                    <a:pt x="2262049" y="2076524"/>
                  </a:moveTo>
                  <a:lnTo>
                    <a:pt x="2262049" y="2143314"/>
                  </a:lnTo>
                </a:path>
                <a:path w="2777490" h="2143760">
                  <a:moveTo>
                    <a:pt x="2298828" y="2076524"/>
                  </a:moveTo>
                  <a:lnTo>
                    <a:pt x="2298828" y="2143314"/>
                  </a:lnTo>
                </a:path>
                <a:path w="2777490" h="2143760">
                  <a:moveTo>
                    <a:pt x="2342867" y="2076524"/>
                  </a:moveTo>
                  <a:lnTo>
                    <a:pt x="2342867" y="2143314"/>
                  </a:lnTo>
                </a:path>
                <a:path w="2777490" h="2143760">
                  <a:moveTo>
                    <a:pt x="2379646" y="2076524"/>
                  </a:moveTo>
                  <a:lnTo>
                    <a:pt x="2379646" y="2143314"/>
                  </a:lnTo>
                </a:path>
                <a:path w="2777490" h="2143760">
                  <a:moveTo>
                    <a:pt x="2416587" y="2076524"/>
                  </a:moveTo>
                  <a:lnTo>
                    <a:pt x="2416587" y="2143314"/>
                  </a:lnTo>
                </a:path>
                <a:path w="2777490" h="2143760">
                  <a:moveTo>
                    <a:pt x="2460625" y="2076524"/>
                  </a:moveTo>
                  <a:lnTo>
                    <a:pt x="2460625" y="2143314"/>
                  </a:lnTo>
                </a:path>
                <a:path w="2777490" h="2143760">
                  <a:moveTo>
                    <a:pt x="2497889" y="2076524"/>
                  </a:moveTo>
                  <a:lnTo>
                    <a:pt x="2497889" y="2143314"/>
                  </a:lnTo>
                </a:path>
                <a:path w="2777490" h="2143760">
                  <a:moveTo>
                    <a:pt x="2541927" y="2076524"/>
                  </a:moveTo>
                  <a:lnTo>
                    <a:pt x="2541927" y="2143314"/>
                  </a:lnTo>
                </a:path>
                <a:path w="2777490" h="2143760">
                  <a:moveTo>
                    <a:pt x="2578868" y="2076524"/>
                  </a:moveTo>
                  <a:lnTo>
                    <a:pt x="2578868" y="2143314"/>
                  </a:lnTo>
                </a:path>
                <a:path w="2777490" h="2143760">
                  <a:moveTo>
                    <a:pt x="2615647" y="2076524"/>
                  </a:moveTo>
                  <a:lnTo>
                    <a:pt x="2615647" y="2143314"/>
                  </a:lnTo>
                </a:path>
                <a:path w="2777490" h="2143760">
                  <a:moveTo>
                    <a:pt x="2659686" y="2076524"/>
                  </a:moveTo>
                  <a:lnTo>
                    <a:pt x="2659686" y="2143314"/>
                  </a:lnTo>
                </a:path>
                <a:path w="2777490" h="2143760">
                  <a:moveTo>
                    <a:pt x="66235" y="2054396"/>
                  </a:moveTo>
                  <a:lnTo>
                    <a:pt x="66235" y="154993"/>
                  </a:lnTo>
                </a:path>
                <a:path w="2777490" h="2143760">
                  <a:moveTo>
                    <a:pt x="66235" y="2054396"/>
                  </a:moveTo>
                  <a:lnTo>
                    <a:pt x="0" y="2054396"/>
                  </a:lnTo>
                </a:path>
                <a:path w="2777490" h="2143760">
                  <a:moveTo>
                    <a:pt x="66235" y="1581487"/>
                  </a:moveTo>
                  <a:lnTo>
                    <a:pt x="0" y="1581487"/>
                  </a:lnTo>
                </a:path>
                <a:path w="2777490" h="2143760">
                  <a:moveTo>
                    <a:pt x="66235" y="1101202"/>
                  </a:moveTo>
                  <a:lnTo>
                    <a:pt x="0" y="1101201"/>
                  </a:lnTo>
                </a:path>
                <a:path w="2777490" h="2143760">
                  <a:moveTo>
                    <a:pt x="66235" y="628260"/>
                  </a:moveTo>
                  <a:lnTo>
                    <a:pt x="0" y="628260"/>
                  </a:lnTo>
                </a:path>
                <a:path w="2777490" h="2143760">
                  <a:moveTo>
                    <a:pt x="66235" y="154993"/>
                  </a:moveTo>
                  <a:lnTo>
                    <a:pt x="0" y="154993"/>
                  </a:lnTo>
                </a:path>
                <a:path w="2777490" h="2143760">
                  <a:moveTo>
                    <a:pt x="66235" y="2076524"/>
                  </a:moveTo>
                  <a:lnTo>
                    <a:pt x="2777445" y="2076524"/>
                  </a:lnTo>
                  <a:lnTo>
                    <a:pt x="2777444" y="0"/>
                  </a:lnTo>
                  <a:lnTo>
                    <a:pt x="66235" y="0"/>
                  </a:lnTo>
                  <a:lnTo>
                    <a:pt x="66235" y="2076524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5" name="object 405"/>
          <p:cNvSpPr txBox="1"/>
          <p:nvPr/>
        </p:nvSpPr>
        <p:spPr>
          <a:xfrm>
            <a:off x="6485395" y="2647630"/>
            <a:ext cx="2684780" cy="45465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  <a:tabLst>
                <a:tab pos="397510" algn="l"/>
                <a:tab pos="795020" algn="l"/>
                <a:tab pos="1200785" algn="l"/>
                <a:tab pos="1598295" algn="l"/>
                <a:tab pos="1996439" algn="l"/>
                <a:tab pos="2393950" algn="l"/>
              </a:tabLst>
            </a:pPr>
            <a:r>
              <a:rPr sz="900" spc="-20" dirty="0">
                <a:latin typeface="Arial"/>
                <a:cs typeface="Arial"/>
              </a:rPr>
              <a:t>1960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1970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1980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1990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2000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2010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2020</a:t>
            </a:r>
            <a:endParaRPr sz="900">
              <a:latin typeface="Arial"/>
              <a:cs typeface="Arial"/>
            </a:endParaRPr>
          </a:p>
          <a:p>
            <a:pPr marR="55244" algn="ctr">
              <a:lnSpc>
                <a:spcPct val="100000"/>
              </a:lnSpc>
              <a:spcBef>
                <a:spcPts val="605"/>
              </a:spcBef>
            </a:pPr>
            <a:r>
              <a:rPr sz="900" spc="-20" dirty="0">
                <a:latin typeface="Arial"/>
                <a:cs typeface="Arial"/>
              </a:rPr>
              <a:t>Year</a:t>
            </a:r>
            <a:endParaRPr sz="900">
              <a:latin typeface="Arial"/>
              <a:cs typeface="Arial"/>
            </a:endParaRPr>
          </a:p>
        </p:txBody>
      </p:sp>
      <p:sp>
        <p:nvSpPr>
          <p:cNvPr id="406" name="object 406"/>
          <p:cNvSpPr txBox="1"/>
          <p:nvPr/>
        </p:nvSpPr>
        <p:spPr>
          <a:xfrm>
            <a:off x="6301030" y="2497508"/>
            <a:ext cx="8699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407" name="object 407"/>
          <p:cNvSpPr txBox="1"/>
          <p:nvPr/>
        </p:nvSpPr>
        <p:spPr>
          <a:xfrm>
            <a:off x="6183288" y="2024209"/>
            <a:ext cx="2025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5" dirty="0">
                <a:latin typeface="Arial"/>
                <a:cs typeface="Arial"/>
              </a:rPr>
              <a:t>100</a:t>
            </a:r>
            <a:endParaRPr sz="850">
              <a:latin typeface="Arial"/>
              <a:cs typeface="Arial"/>
            </a:endParaRPr>
          </a:p>
        </p:txBody>
      </p:sp>
      <p:sp>
        <p:nvSpPr>
          <p:cNvPr id="408" name="object 408"/>
          <p:cNvSpPr txBox="1"/>
          <p:nvPr/>
        </p:nvSpPr>
        <p:spPr>
          <a:xfrm>
            <a:off x="6183288" y="1543907"/>
            <a:ext cx="2025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5" dirty="0">
                <a:latin typeface="Arial"/>
                <a:cs typeface="Arial"/>
              </a:rPr>
              <a:t>200</a:t>
            </a:r>
            <a:endParaRPr sz="850">
              <a:latin typeface="Arial"/>
              <a:cs typeface="Arial"/>
            </a:endParaRPr>
          </a:p>
        </p:txBody>
      </p:sp>
      <p:sp>
        <p:nvSpPr>
          <p:cNvPr id="409" name="object 409"/>
          <p:cNvSpPr txBox="1"/>
          <p:nvPr/>
        </p:nvSpPr>
        <p:spPr>
          <a:xfrm>
            <a:off x="6183287" y="1070998"/>
            <a:ext cx="2025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5" dirty="0">
                <a:latin typeface="Arial"/>
                <a:cs typeface="Arial"/>
              </a:rPr>
              <a:t>300</a:t>
            </a:r>
            <a:endParaRPr sz="850">
              <a:latin typeface="Arial"/>
              <a:cs typeface="Arial"/>
            </a:endParaRPr>
          </a:p>
        </p:txBody>
      </p:sp>
      <p:sp>
        <p:nvSpPr>
          <p:cNvPr id="410" name="object 410"/>
          <p:cNvSpPr txBox="1"/>
          <p:nvPr/>
        </p:nvSpPr>
        <p:spPr>
          <a:xfrm>
            <a:off x="6183287" y="598056"/>
            <a:ext cx="2025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5" dirty="0">
                <a:latin typeface="Arial"/>
                <a:cs typeface="Arial"/>
              </a:rPr>
              <a:t>400</a:t>
            </a:r>
            <a:endParaRPr sz="850">
              <a:latin typeface="Arial"/>
              <a:cs typeface="Arial"/>
            </a:endParaRPr>
          </a:p>
        </p:txBody>
      </p:sp>
      <p:sp>
        <p:nvSpPr>
          <p:cNvPr id="411" name="object 411"/>
          <p:cNvSpPr txBox="1"/>
          <p:nvPr/>
        </p:nvSpPr>
        <p:spPr>
          <a:xfrm>
            <a:off x="5995382" y="1044424"/>
            <a:ext cx="157480" cy="114681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900" dirty="0">
                <a:latin typeface="Arial"/>
                <a:cs typeface="Arial"/>
              </a:rPr>
              <a:t>Catch</a:t>
            </a:r>
            <a:r>
              <a:rPr sz="900" spc="8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(thousands</a:t>
            </a:r>
            <a:r>
              <a:rPr sz="900" spc="75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mt)</a:t>
            </a:r>
            <a:endParaRPr sz="900">
              <a:latin typeface="Arial"/>
              <a:cs typeface="Arial"/>
            </a:endParaRPr>
          </a:p>
        </p:txBody>
      </p:sp>
      <p:sp>
        <p:nvSpPr>
          <p:cNvPr id="412" name="object 412"/>
          <p:cNvSpPr txBox="1">
            <a:spLocks noGrp="1"/>
          </p:cNvSpPr>
          <p:nvPr>
            <p:ph type="title"/>
          </p:nvPr>
        </p:nvSpPr>
        <p:spPr>
          <a:xfrm>
            <a:off x="78739" y="243077"/>
            <a:ext cx="25844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spc="-175" dirty="0"/>
              <a:t> </a:t>
            </a:r>
            <a:r>
              <a:rPr spc="-10" dirty="0"/>
              <a:t>inputs</a:t>
            </a:r>
          </a:p>
        </p:txBody>
      </p:sp>
      <p:pic>
        <p:nvPicPr>
          <p:cNvPr id="413" name="object 4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92004" y="401939"/>
            <a:ext cx="2352475" cy="2518196"/>
          </a:xfrm>
          <a:prstGeom prst="rect">
            <a:avLst/>
          </a:prstGeom>
        </p:spPr>
      </p:pic>
      <p:pic>
        <p:nvPicPr>
          <p:cNvPr id="414" name="object 4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3809" y="3066288"/>
            <a:ext cx="3511296" cy="3511296"/>
          </a:xfrm>
          <a:prstGeom prst="rect">
            <a:avLst/>
          </a:prstGeom>
        </p:spPr>
      </p:pic>
      <p:sp>
        <p:nvSpPr>
          <p:cNvPr id="415" name="object 415"/>
          <p:cNvSpPr txBox="1"/>
          <p:nvPr/>
        </p:nvSpPr>
        <p:spPr>
          <a:xfrm>
            <a:off x="11171935" y="64254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16" name="object 416"/>
          <p:cNvGrpSpPr/>
          <p:nvPr/>
        </p:nvGrpSpPr>
        <p:grpSpPr>
          <a:xfrm>
            <a:off x="8394154" y="607396"/>
            <a:ext cx="52069" cy="443865"/>
            <a:chOff x="8394154" y="607396"/>
            <a:chExt cx="52069" cy="443865"/>
          </a:xfrm>
        </p:grpSpPr>
        <p:sp>
          <p:nvSpPr>
            <p:cNvPr id="417" name="object 417"/>
            <p:cNvSpPr/>
            <p:nvPr/>
          </p:nvSpPr>
          <p:spPr>
            <a:xfrm>
              <a:off x="8394154" y="607396"/>
              <a:ext cx="52069" cy="44450"/>
            </a:xfrm>
            <a:custGeom>
              <a:avLst/>
              <a:gdLst/>
              <a:ahLst/>
              <a:cxnLst/>
              <a:rect l="l" t="t" r="r" b="b"/>
              <a:pathLst>
                <a:path w="52070" h="44450">
                  <a:moveTo>
                    <a:pt x="51475" y="0"/>
                  </a:moveTo>
                  <a:lnTo>
                    <a:pt x="0" y="0"/>
                  </a:lnTo>
                  <a:lnTo>
                    <a:pt x="0" y="44266"/>
                  </a:lnTo>
                  <a:lnTo>
                    <a:pt x="51475" y="44266"/>
                  </a:lnTo>
                  <a:lnTo>
                    <a:pt x="5147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8394154" y="703310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51475" y="0"/>
                  </a:moveTo>
                  <a:lnTo>
                    <a:pt x="0" y="0"/>
                  </a:lnTo>
                  <a:lnTo>
                    <a:pt x="0" y="52033"/>
                  </a:lnTo>
                  <a:lnTo>
                    <a:pt x="51475" y="52033"/>
                  </a:lnTo>
                  <a:lnTo>
                    <a:pt x="5147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8394154" y="806990"/>
              <a:ext cx="52069" cy="44450"/>
            </a:xfrm>
            <a:custGeom>
              <a:avLst/>
              <a:gdLst/>
              <a:ahLst/>
              <a:cxnLst/>
              <a:rect l="l" t="t" r="r" b="b"/>
              <a:pathLst>
                <a:path w="52070" h="44450">
                  <a:moveTo>
                    <a:pt x="51475" y="0"/>
                  </a:moveTo>
                  <a:lnTo>
                    <a:pt x="0" y="0"/>
                  </a:lnTo>
                  <a:lnTo>
                    <a:pt x="0" y="44266"/>
                  </a:lnTo>
                  <a:lnTo>
                    <a:pt x="51475" y="44266"/>
                  </a:lnTo>
                  <a:lnTo>
                    <a:pt x="51475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8394154" y="902903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69">
                  <a:moveTo>
                    <a:pt x="51475" y="0"/>
                  </a:moveTo>
                  <a:lnTo>
                    <a:pt x="0" y="0"/>
                  </a:lnTo>
                  <a:lnTo>
                    <a:pt x="0" y="52033"/>
                  </a:lnTo>
                  <a:lnTo>
                    <a:pt x="51475" y="52033"/>
                  </a:lnTo>
                  <a:lnTo>
                    <a:pt x="5147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8394154" y="1006577"/>
              <a:ext cx="52069" cy="44450"/>
            </a:xfrm>
            <a:custGeom>
              <a:avLst/>
              <a:gdLst/>
              <a:ahLst/>
              <a:cxnLst/>
              <a:rect l="l" t="t" r="r" b="b"/>
              <a:pathLst>
                <a:path w="52070" h="44450">
                  <a:moveTo>
                    <a:pt x="51475" y="0"/>
                  </a:moveTo>
                  <a:lnTo>
                    <a:pt x="0" y="0"/>
                  </a:lnTo>
                  <a:lnTo>
                    <a:pt x="0" y="44266"/>
                  </a:lnTo>
                  <a:lnTo>
                    <a:pt x="51475" y="44266"/>
                  </a:lnTo>
                  <a:lnTo>
                    <a:pt x="5147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2" name="object 422"/>
          <p:cNvSpPr txBox="1"/>
          <p:nvPr/>
        </p:nvSpPr>
        <p:spPr>
          <a:xfrm>
            <a:off x="8484406" y="579556"/>
            <a:ext cx="690880" cy="5226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650" spc="-10" dirty="0">
                <a:latin typeface="Arial"/>
                <a:cs typeface="Arial"/>
              </a:rPr>
              <a:t>US.Commercial</a:t>
            </a:r>
            <a:r>
              <a:rPr sz="650" spc="500" dirty="0">
                <a:latin typeface="Arial"/>
                <a:cs typeface="Arial"/>
              </a:rPr>
              <a:t> </a:t>
            </a:r>
            <a:r>
              <a:rPr sz="650" spc="-10" dirty="0">
                <a:latin typeface="Arial"/>
                <a:cs typeface="Arial"/>
              </a:rPr>
              <a:t>US.Recreational</a:t>
            </a:r>
            <a:r>
              <a:rPr sz="650" spc="500" dirty="0">
                <a:latin typeface="Arial"/>
                <a:cs typeface="Arial"/>
              </a:rPr>
              <a:t> </a:t>
            </a:r>
            <a:r>
              <a:rPr sz="650" spc="-25" dirty="0">
                <a:latin typeface="Arial"/>
                <a:cs typeface="Arial"/>
              </a:rPr>
              <a:t>US.Comm.discards</a:t>
            </a:r>
            <a:r>
              <a:rPr sz="650" spc="500" dirty="0">
                <a:latin typeface="Arial"/>
                <a:cs typeface="Arial"/>
              </a:rPr>
              <a:t> </a:t>
            </a:r>
            <a:r>
              <a:rPr sz="650" spc="-10" dirty="0">
                <a:latin typeface="Arial"/>
                <a:cs typeface="Arial"/>
              </a:rPr>
              <a:t>Canada</a:t>
            </a:r>
            <a:r>
              <a:rPr sz="650" spc="500" dirty="0">
                <a:latin typeface="Arial"/>
                <a:cs typeface="Arial"/>
              </a:rPr>
              <a:t> </a:t>
            </a:r>
            <a:r>
              <a:rPr sz="650" spc="-10" dirty="0">
                <a:latin typeface="Arial"/>
                <a:cs typeface="Arial"/>
              </a:rPr>
              <a:t>Other.Countries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Future</a:t>
            </a:r>
            <a:r>
              <a:rPr spc="-185" dirty="0"/>
              <a:t> </a:t>
            </a:r>
            <a:r>
              <a:rPr spc="-20" dirty="0"/>
              <a:t>work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4994" y="4789298"/>
            <a:ext cx="3340453" cy="10538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712035"/>
            <a:ext cx="7704455" cy="246316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Exploration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high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level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error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5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Time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varying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survey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catchability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fishery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469900" marR="5080">
              <a:lnSpc>
                <a:spcPts val="2160"/>
              </a:lnSpc>
              <a:spcBef>
                <a:spcPts val="560"/>
              </a:spcBef>
            </a:pPr>
            <a:r>
              <a:rPr sz="2000" dirty="0">
                <a:latin typeface="Calibri"/>
                <a:cs typeface="Calibri"/>
              </a:rPr>
              <a:t>(varying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availability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NEFSC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trawl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survey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contributions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Canadian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fisheries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total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fishery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catch)</a:t>
            </a: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-20" dirty="0">
                <a:latin typeface="Calibri"/>
                <a:cs typeface="Calibri"/>
              </a:rPr>
              <a:t>Time-</a:t>
            </a:r>
            <a:r>
              <a:rPr sz="2400" dirty="0">
                <a:latin typeface="Calibri"/>
                <a:cs typeface="Calibri"/>
              </a:rPr>
              <a:t>varying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natural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mortality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Recruitment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Biological</a:t>
            </a:r>
            <a:r>
              <a:rPr spc="-200" dirty="0"/>
              <a:t> </a:t>
            </a:r>
            <a:r>
              <a:rPr spc="-25" dirty="0"/>
              <a:t>reference</a:t>
            </a:r>
            <a:r>
              <a:rPr spc="-200" dirty="0"/>
              <a:t> </a:t>
            </a:r>
            <a:r>
              <a:rPr spc="-10" dirty="0"/>
              <a:t>points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5576" y="2449322"/>
          <a:ext cx="5393054" cy="2019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0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0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2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R="833119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ASAP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WHAM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F40%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8201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0.21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763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0.16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SSB40%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154,107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R="6794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(86,490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332,677)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869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128,150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R="88265" algn="ctr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(49,587-331,184)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Yield40%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30,460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R="6667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(17,321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63,448)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23,724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R="3492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(9,123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61,693)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444242" y="5189728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4495" y="1771416"/>
            <a:ext cx="4726447" cy="436556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30538" y="872235"/>
            <a:ext cx="1229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M1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ASAP </a:t>
            </a:r>
            <a:r>
              <a:rPr sz="1800" dirty="0">
                <a:latin typeface="Calibri"/>
                <a:cs typeface="Calibri"/>
              </a:rPr>
              <a:t>M2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WHAM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2238" y="6564883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24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94973" y="6425438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45618"/>
            <a:ext cx="115976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772785" algn="l"/>
                <a:tab pos="11584305" algn="l"/>
              </a:tabLst>
            </a:pPr>
            <a:r>
              <a:rPr spc="-25" dirty="0"/>
              <a:t>Short-</a:t>
            </a:r>
            <a:r>
              <a:rPr dirty="0"/>
              <a:t>term</a:t>
            </a:r>
            <a:r>
              <a:rPr spc="-30" dirty="0"/>
              <a:t> </a:t>
            </a:r>
            <a:r>
              <a:rPr spc="-10" dirty="0"/>
              <a:t>projections</a:t>
            </a:r>
            <a:r>
              <a:rPr dirty="0"/>
              <a:t>	</a:t>
            </a:r>
            <a:r>
              <a:rPr u="sng" dirty="0">
                <a:uFill>
                  <a:solidFill>
                    <a:srgbClr val="000000"/>
                  </a:solidFill>
                </a:uFill>
              </a:rPr>
              <a:t>	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191" y="1909229"/>
            <a:ext cx="4978301" cy="356424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90623" y="6228079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26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8123935" y="6228079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8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851778" y="982929"/>
          <a:ext cx="5687060" cy="4992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8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3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20" dirty="0">
                          <a:latin typeface="Calibri"/>
                          <a:cs typeface="Calibri"/>
                        </a:rPr>
                        <a:t>Year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10" dirty="0">
                          <a:latin typeface="Calibri"/>
                          <a:cs typeface="Calibri"/>
                        </a:rPr>
                        <a:t>Parameter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20" dirty="0">
                          <a:latin typeface="Calibri"/>
                          <a:cs typeface="Calibri"/>
                        </a:rPr>
                        <a:t>WHAM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20" dirty="0">
                          <a:latin typeface="Calibri"/>
                          <a:cs typeface="Calibri"/>
                        </a:rPr>
                        <a:t>ASAP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0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2023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3495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spc="-25" dirty="0">
                          <a:latin typeface="Calibri"/>
                          <a:cs typeface="Calibri"/>
                        </a:rPr>
                        <a:t>SSB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3495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56,696</a:t>
                      </a:r>
                      <a:r>
                        <a:rPr sz="1500" spc="2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(14,159-227,025)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2349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43,721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(17,764-100,647)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2349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5" dirty="0">
                          <a:latin typeface="Calibri"/>
                          <a:cs typeface="Calibri"/>
                        </a:rPr>
                        <a:t>SSB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79,974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(12,770-500,858)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67,524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(32,341-143,307)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5" dirty="0">
                          <a:latin typeface="Calibri"/>
                          <a:cs typeface="Calibri"/>
                        </a:rPr>
                        <a:t>SSB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87,139</a:t>
                      </a:r>
                      <a:r>
                        <a:rPr sz="1500" spc="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(7,424-1,022,820)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77,038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(43,184-156,933)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2026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5" dirty="0">
                          <a:latin typeface="Calibri"/>
                          <a:cs typeface="Calibri"/>
                        </a:rPr>
                        <a:t>SSB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318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83,319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(3,395-2,044,805)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81,551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(47,719-176,672)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2023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50" dirty="0">
                          <a:latin typeface="Calibri"/>
                          <a:cs typeface="Calibri"/>
                        </a:rPr>
                        <a:t>F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5687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1000125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0.08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(0.02-0.37)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1004569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0.15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(0.07-0.34)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50" dirty="0">
                          <a:latin typeface="Calibri"/>
                          <a:cs typeface="Calibri"/>
                        </a:rPr>
                        <a:t>F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131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994410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0.16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(0.15-0.18)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1004569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0.21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(0.21-0.21)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50" dirty="0">
                          <a:latin typeface="Calibri"/>
                          <a:cs typeface="Calibri"/>
                        </a:rPr>
                        <a:t>F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5877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997585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0.16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(0.15-0.18)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1004569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0.21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(0.21-0.21)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2026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50" dirty="0">
                          <a:latin typeface="Calibri"/>
                          <a:cs typeface="Calibri"/>
                        </a:rPr>
                        <a:t>F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5877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997585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0.16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(0.15-0.18)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1007110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0.21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(0.21-0.21)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2023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Catch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49605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5,953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(5,953-5,953)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3575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5,953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(5,953-5,953)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Catch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0400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15,429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(2,162-110,092)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0400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12,618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(6,127-27,331)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Catch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83895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16,285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(1,234-214,936)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0400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14,671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(8,301-30,242)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2026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Catch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702945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15,422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(571-416,762)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0400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15,694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(9,268-33,414)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2023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Rect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131,200</a:t>
                      </a:r>
                      <a:r>
                        <a:rPr sz="1500" spc="3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(7,204-2,389,543)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0400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91,342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(28,584-294,287)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Rect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115,979</a:t>
                      </a:r>
                      <a:r>
                        <a:rPr sz="1500" spc="2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(2,853-4,714,488)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107,496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(29,362-405,817)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Rect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102,721</a:t>
                      </a:r>
                      <a:r>
                        <a:rPr sz="1500" spc="3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(1,329-7,940,735)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111,252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(29,651-470,921)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2026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Rect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702945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91,150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(683-12,168,829)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116,499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(29,937-524,124)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86003"/>
            <a:ext cx="21577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pc="-10" dirty="0"/>
              <a:t>Takeaways</a:t>
            </a:r>
          </a:p>
          <a:p>
            <a:pPr marL="240029" indent="-227329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240029" algn="l"/>
              </a:tabLst>
            </a:pPr>
            <a:r>
              <a:rPr b="0" dirty="0">
                <a:latin typeface="Calibri"/>
                <a:cs typeface="Calibri"/>
              </a:rPr>
              <a:t>WHAM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run:</a:t>
            </a:r>
          </a:p>
          <a:p>
            <a:pPr marL="698500" marR="82550" lvl="1" indent="-228600">
              <a:lnSpc>
                <a:spcPct val="80000"/>
              </a:lnSpc>
              <a:spcBef>
                <a:spcPts val="515"/>
              </a:spcBef>
              <a:buFont typeface="Arial"/>
              <a:buChar char="•"/>
              <a:tabLst>
                <a:tab pos="698500" algn="l"/>
              </a:tabLst>
            </a:pPr>
            <a:r>
              <a:rPr sz="2000" spc="-20" dirty="0">
                <a:latin typeface="Calibri"/>
                <a:cs typeface="Calibri"/>
              </a:rPr>
              <a:t>logistic-</a:t>
            </a:r>
            <a:r>
              <a:rPr sz="2000" spc="-10" dirty="0">
                <a:latin typeface="Calibri"/>
                <a:cs typeface="Calibri"/>
              </a:rPr>
              <a:t>normal-ar1-</a:t>
            </a:r>
            <a:r>
              <a:rPr sz="2000" dirty="0">
                <a:latin typeface="Calibri"/>
                <a:cs typeface="Calibri"/>
              </a:rPr>
              <a:t>miss0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fleet </a:t>
            </a:r>
            <a:r>
              <a:rPr sz="2000" spc="-25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surveys</a:t>
            </a:r>
            <a:endParaRPr sz="2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2dar1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NAA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85"/>
              </a:spcBef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029" algn="l"/>
              </a:tabLst>
            </a:pPr>
            <a:r>
              <a:rPr b="0" dirty="0">
                <a:latin typeface="Calibri"/>
                <a:cs typeface="Calibri"/>
              </a:rPr>
              <a:t>WHAM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had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decent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diagnostics</a:t>
            </a:r>
          </a:p>
          <a:p>
            <a:pPr>
              <a:lnSpc>
                <a:spcPct val="100000"/>
              </a:lnSpc>
              <a:spcBef>
                <a:spcPts val="795"/>
              </a:spcBef>
              <a:buFont typeface="Arial"/>
              <a:buChar char="•"/>
            </a:pPr>
            <a:endParaRPr b="0" spc="-1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b="0" dirty="0">
                <a:latin typeface="Calibri"/>
                <a:cs typeface="Calibri"/>
              </a:rPr>
              <a:t>WHAM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had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improved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retros</a:t>
            </a:r>
          </a:p>
          <a:p>
            <a:pPr>
              <a:lnSpc>
                <a:spcPct val="100000"/>
              </a:lnSpc>
              <a:spcBef>
                <a:spcPts val="795"/>
              </a:spcBef>
              <a:buFont typeface="Arial"/>
              <a:buChar char="•"/>
            </a:pPr>
            <a:endParaRPr b="0" spc="-1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b="0" dirty="0">
                <a:latin typeface="Calibri"/>
                <a:cs typeface="Calibri"/>
              </a:rPr>
              <a:t>Fixed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effects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WHAM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replicates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ASAP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-10" dirty="0"/>
              <a:t>Research</a:t>
            </a:r>
            <a:r>
              <a:rPr spc="-60" dirty="0"/>
              <a:t> </a:t>
            </a:r>
            <a:r>
              <a:rPr spc="-10" dirty="0"/>
              <a:t>recommendations</a:t>
            </a:r>
          </a:p>
          <a:p>
            <a:pPr marL="241300" marR="5080" indent="-228600">
              <a:lnSpc>
                <a:spcPct val="70000"/>
              </a:lnSpc>
              <a:spcBef>
                <a:spcPts val="855"/>
              </a:spcBef>
              <a:buFont typeface="Arial"/>
              <a:buChar char="•"/>
              <a:tabLst>
                <a:tab pos="241300" algn="l"/>
              </a:tabLst>
            </a:pPr>
            <a:r>
              <a:rPr sz="2000" b="0" spc="-10" dirty="0">
                <a:latin typeface="Calibri"/>
                <a:cs typeface="Calibri"/>
              </a:rPr>
              <a:t>Exploration</a:t>
            </a:r>
            <a:r>
              <a:rPr sz="2000" b="0" spc="-5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of</a:t>
            </a:r>
            <a:r>
              <a:rPr sz="2000" b="0" spc="-5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high</a:t>
            </a:r>
            <a:r>
              <a:rPr sz="2000" b="0" spc="-5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level</a:t>
            </a:r>
            <a:r>
              <a:rPr sz="2000" b="0" spc="-4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of</a:t>
            </a:r>
            <a:r>
              <a:rPr sz="2000" b="0" spc="-5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process</a:t>
            </a:r>
            <a:r>
              <a:rPr sz="2000" b="0" spc="-40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error</a:t>
            </a:r>
            <a:r>
              <a:rPr sz="2000" b="0" spc="-40" dirty="0">
                <a:latin typeface="Calibri"/>
                <a:cs typeface="Calibri"/>
              </a:rPr>
              <a:t> </a:t>
            </a:r>
            <a:r>
              <a:rPr sz="2000" b="0" spc="-25" dirty="0">
                <a:latin typeface="Calibri"/>
                <a:cs typeface="Calibri"/>
              </a:rPr>
              <a:t>for </a:t>
            </a:r>
            <a:r>
              <a:rPr sz="2000" b="0" dirty="0">
                <a:latin typeface="Calibri"/>
                <a:cs typeface="Calibri"/>
              </a:rPr>
              <a:t>numbers</a:t>
            </a:r>
            <a:r>
              <a:rPr sz="2000" b="0" spc="-60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at</a:t>
            </a:r>
            <a:r>
              <a:rPr sz="2000" b="0" spc="-75" dirty="0">
                <a:latin typeface="Calibri"/>
                <a:cs typeface="Calibri"/>
              </a:rPr>
              <a:t> </a:t>
            </a:r>
            <a:r>
              <a:rPr sz="2000" b="0" spc="-25" dirty="0">
                <a:latin typeface="Calibri"/>
                <a:cs typeface="Calibri"/>
              </a:rPr>
              <a:t>age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40"/>
              </a:spcBef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241300" marR="795655" indent="-228600">
              <a:lnSpc>
                <a:spcPct val="70000"/>
              </a:lnSpc>
              <a:buFont typeface="Arial"/>
              <a:buChar char="•"/>
              <a:tabLst>
                <a:tab pos="241300" algn="l"/>
              </a:tabLst>
            </a:pPr>
            <a:r>
              <a:rPr sz="2000" b="0" dirty="0">
                <a:latin typeface="Calibri"/>
                <a:cs typeface="Calibri"/>
              </a:rPr>
              <a:t>Time</a:t>
            </a:r>
            <a:r>
              <a:rPr sz="2000" b="0" spc="-3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varying</a:t>
            </a:r>
            <a:r>
              <a:rPr sz="2000" b="0" spc="-4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survey</a:t>
            </a:r>
            <a:r>
              <a:rPr sz="2000" b="0" spc="-45" dirty="0">
                <a:latin typeface="Calibri"/>
                <a:cs typeface="Calibri"/>
              </a:rPr>
              <a:t> </a:t>
            </a:r>
            <a:r>
              <a:rPr sz="2000" b="0" spc="-10" dirty="0">
                <a:latin typeface="Calibri"/>
                <a:cs typeface="Calibri"/>
              </a:rPr>
              <a:t>catchability</a:t>
            </a:r>
            <a:r>
              <a:rPr sz="2000" b="0" spc="-25" dirty="0">
                <a:latin typeface="Calibri"/>
                <a:cs typeface="Calibri"/>
              </a:rPr>
              <a:t> and </a:t>
            </a:r>
            <a:r>
              <a:rPr sz="2000" b="0" spc="-10" dirty="0">
                <a:latin typeface="Calibri"/>
                <a:cs typeface="Calibri"/>
              </a:rPr>
              <a:t>selectivity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20"/>
              </a:spcBef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000" b="0" dirty="0">
                <a:latin typeface="Calibri"/>
                <a:cs typeface="Calibri"/>
              </a:rPr>
              <a:t>Time</a:t>
            </a:r>
            <a:r>
              <a:rPr sz="2000" b="0" spc="-60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varying</a:t>
            </a:r>
            <a:r>
              <a:rPr sz="2000" b="0" spc="-6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natural</a:t>
            </a:r>
            <a:r>
              <a:rPr sz="2000" b="0" spc="-60" dirty="0">
                <a:latin typeface="Calibri"/>
                <a:cs typeface="Calibri"/>
              </a:rPr>
              <a:t> </a:t>
            </a:r>
            <a:r>
              <a:rPr sz="2000" b="0" spc="-10" dirty="0">
                <a:latin typeface="Calibri"/>
                <a:cs typeface="Calibri"/>
              </a:rPr>
              <a:t>mortality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45"/>
              </a:spcBef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b="0" spc="-10" dirty="0">
                <a:latin typeface="Calibri"/>
                <a:cs typeface="Calibri"/>
              </a:rPr>
              <a:t>Recruitment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5"/>
              </a:spcBef>
              <a:buFont typeface="Arial"/>
              <a:buChar char="•"/>
            </a:pP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200" b="0" dirty="0">
                <a:latin typeface="Calibri"/>
                <a:cs typeface="Calibri"/>
              </a:rPr>
              <a:t>Projection</a:t>
            </a:r>
            <a:r>
              <a:rPr sz="2200" b="0" spc="-90" dirty="0">
                <a:latin typeface="Calibri"/>
                <a:cs typeface="Calibri"/>
              </a:rPr>
              <a:t> </a:t>
            </a:r>
            <a:r>
              <a:rPr sz="2200" b="0" spc="-10" dirty="0">
                <a:latin typeface="Calibri"/>
                <a:cs typeface="Calibri"/>
              </a:rPr>
              <a:t>uncertainty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pocket slides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4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Asap-like WHAM run (fixed effects only)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45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Fishery catch: aggregate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0"/>
          <a:stretch/>
        </p:blipFill>
        <p:spPr>
          <a:xfrm>
            <a:off x="766948" y="1822315"/>
            <a:ext cx="5244748" cy="4996674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6"/>
          <a:stretch/>
        </p:blipFill>
        <p:spPr>
          <a:xfrm>
            <a:off x="7014598" y="1738007"/>
            <a:ext cx="4542473" cy="49879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03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Fishery catch: age compositions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48" y="1694895"/>
            <a:ext cx="5092344" cy="5092344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5972" t="23167" r="32948" b="9549"/>
          <a:stretch/>
        </p:blipFill>
        <p:spPr>
          <a:xfrm>
            <a:off x="6361888" y="1931059"/>
            <a:ext cx="5155662" cy="47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57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Egg index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"/>
          <a:stretch/>
        </p:blipFill>
        <p:spPr>
          <a:xfrm>
            <a:off x="776928" y="1789890"/>
            <a:ext cx="5212348" cy="5001650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0"/>
          <a:stretch/>
        </p:blipFill>
        <p:spPr>
          <a:xfrm>
            <a:off x="6998794" y="1796373"/>
            <a:ext cx="4542473" cy="494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09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Albatross: aggregate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2"/>
          <a:stretch/>
        </p:blipFill>
        <p:spPr>
          <a:xfrm>
            <a:off x="880688" y="1750981"/>
            <a:ext cx="5212348" cy="4957864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4"/>
          <a:stretch/>
        </p:blipFill>
        <p:spPr>
          <a:xfrm>
            <a:off x="6982173" y="1718556"/>
            <a:ext cx="4542473" cy="499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89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Fishery</a:t>
            </a:r>
            <a:r>
              <a:rPr spc="-105" dirty="0"/>
              <a:t> </a:t>
            </a:r>
            <a:r>
              <a:rPr spc="-10" dirty="0"/>
              <a:t>catch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45600" y="1897253"/>
            <a:ext cx="4700270" cy="3630295"/>
            <a:chOff x="1145600" y="1897253"/>
            <a:chExt cx="4700270" cy="3630295"/>
          </a:xfrm>
        </p:grpSpPr>
        <p:sp>
          <p:nvSpPr>
            <p:cNvPr id="4" name="object 4"/>
            <p:cNvSpPr/>
            <p:nvPr/>
          </p:nvSpPr>
          <p:spPr>
            <a:xfrm>
              <a:off x="1437620" y="5358567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5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7620" y="5358569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5" h="12700">
                  <a:moveTo>
                    <a:pt x="0" y="0"/>
                  </a:moveTo>
                  <a:lnTo>
                    <a:pt x="49685" y="0"/>
                  </a:lnTo>
                  <a:lnTo>
                    <a:pt x="49685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37620" y="5308763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4967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49679" y="49805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37620" y="5308772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0"/>
                  </a:moveTo>
                  <a:lnTo>
                    <a:pt x="49685" y="0"/>
                  </a:lnTo>
                  <a:lnTo>
                    <a:pt x="49685" y="49796"/>
                  </a:lnTo>
                  <a:lnTo>
                    <a:pt x="0" y="49796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99720" y="5358567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9720" y="53585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0" y="0"/>
                  </a:moveTo>
                  <a:lnTo>
                    <a:pt x="62099" y="0"/>
                  </a:lnTo>
                  <a:lnTo>
                    <a:pt x="62099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99720" y="5321215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30" h="37464">
                  <a:moveTo>
                    <a:pt x="6209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099" y="3735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99720" y="5321221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30" h="37464">
                  <a:moveTo>
                    <a:pt x="0" y="0"/>
                  </a:moveTo>
                  <a:lnTo>
                    <a:pt x="62099" y="0"/>
                  </a:lnTo>
                  <a:lnTo>
                    <a:pt x="62099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4234" y="5358567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50333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50333" y="12451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74234" y="5358569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50338" y="0"/>
                  </a:lnTo>
                  <a:lnTo>
                    <a:pt x="50338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50338" y="0"/>
                  </a:lnTo>
                  <a:lnTo>
                    <a:pt x="0" y="0"/>
                  </a:lnTo>
                  <a:lnTo>
                    <a:pt x="50338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74234" y="5308763"/>
              <a:ext cx="50800" cy="50165"/>
            </a:xfrm>
            <a:custGeom>
              <a:avLst/>
              <a:gdLst/>
              <a:ahLst/>
              <a:cxnLst/>
              <a:rect l="l" t="t" r="r" b="b"/>
              <a:pathLst>
                <a:path w="50800" h="50164">
                  <a:moveTo>
                    <a:pt x="50333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50333" y="49805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74234" y="5308772"/>
              <a:ext cx="50800" cy="50165"/>
            </a:xfrm>
            <a:custGeom>
              <a:avLst/>
              <a:gdLst/>
              <a:ahLst/>
              <a:cxnLst/>
              <a:rect l="l" t="t" r="r" b="b"/>
              <a:pathLst>
                <a:path w="50800" h="50164">
                  <a:moveTo>
                    <a:pt x="0" y="0"/>
                  </a:moveTo>
                  <a:lnTo>
                    <a:pt x="50338" y="0"/>
                  </a:lnTo>
                  <a:lnTo>
                    <a:pt x="50338" y="49796"/>
                  </a:lnTo>
                  <a:lnTo>
                    <a:pt x="0" y="49796"/>
                  </a:lnTo>
                  <a:lnTo>
                    <a:pt x="0" y="0"/>
                  </a:lnTo>
                  <a:lnTo>
                    <a:pt x="50338" y="0"/>
                  </a:lnTo>
                  <a:lnTo>
                    <a:pt x="0" y="0"/>
                  </a:lnTo>
                </a:path>
              </a:pathLst>
            </a:custGeom>
            <a:ln w="124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36988" y="5358567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36988" y="53585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0" y="0"/>
                  </a:moveTo>
                  <a:lnTo>
                    <a:pt x="62099" y="0"/>
                  </a:lnTo>
                  <a:lnTo>
                    <a:pt x="62099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36988" y="5308763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30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36988" y="530877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30" h="50164">
                  <a:moveTo>
                    <a:pt x="0" y="0"/>
                  </a:moveTo>
                  <a:lnTo>
                    <a:pt x="62099" y="0"/>
                  </a:lnTo>
                  <a:lnTo>
                    <a:pt x="62099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36988" y="5296321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36988" y="5296323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0" y="0"/>
                  </a:moveTo>
                  <a:lnTo>
                    <a:pt x="62099" y="0"/>
                  </a:lnTo>
                  <a:lnTo>
                    <a:pt x="62099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11529" y="5358567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11529" y="5358569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58" y="0"/>
                  </a:lnTo>
                  <a:lnTo>
                    <a:pt x="49658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11529" y="5271410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49679" y="0"/>
                  </a:moveTo>
                  <a:lnTo>
                    <a:pt x="0" y="0"/>
                  </a:lnTo>
                  <a:lnTo>
                    <a:pt x="0" y="87158"/>
                  </a:lnTo>
                  <a:lnTo>
                    <a:pt x="49679" y="87158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11529" y="5271424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0" y="0"/>
                  </a:moveTo>
                  <a:lnTo>
                    <a:pt x="49658" y="0"/>
                  </a:lnTo>
                  <a:lnTo>
                    <a:pt x="49658" y="87144"/>
                  </a:lnTo>
                  <a:lnTo>
                    <a:pt x="0" y="87144"/>
                  </a:lnTo>
                  <a:lnTo>
                    <a:pt x="0" y="0"/>
                  </a:lnTo>
                </a:path>
              </a:pathLst>
            </a:custGeom>
            <a:ln w="124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11529" y="5258973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11529" y="5258975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58" y="0"/>
                  </a:lnTo>
                  <a:lnTo>
                    <a:pt x="49658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73629" y="5358567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73629" y="5358569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58" y="0"/>
                  </a:lnTo>
                  <a:lnTo>
                    <a:pt x="49658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73629" y="5258958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4967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49679" y="9961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73629" y="5258975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0" y="0"/>
                  </a:moveTo>
                  <a:lnTo>
                    <a:pt x="49658" y="0"/>
                  </a:lnTo>
                  <a:lnTo>
                    <a:pt x="49658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73629" y="5234072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73629" y="5234049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658" y="0"/>
                  </a:lnTo>
                  <a:lnTo>
                    <a:pt x="49658" y="24925"/>
                  </a:lnTo>
                  <a:lnTo>
                    <a:pt x="0" y="24925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35729" y="5346116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30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35729" y="5346119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30" h="25400">
                  <a:moveTo>
                    <a:pt x="0" y="0"/>
                  </a:moveTo>
                  <a:lnTo>
                    <a:pt x="62099" y="0"/>
                  </a:lnTo>
                  <a:lnTo>
                    <a:pt x="62099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35729" y="5246512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30" h="99695">
                  <a:moveTo>
                    <a:pt x="62099" y="0"/>
                  </a:moveTo>
                  <a:lnTo>
                    <a:pt x="0" y="0"/>
                  </a:lnTo>
                  <a:lnTo>
                    <a:pt x="0" y="99607"/>
                  </a:lnTo>
                  <a:lnTo>
                    <a:pt x="62099" y="9960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35729" y="5246526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30" h="99695">
                  <a:moveTo>
                    <a:pt x="0" y="0"/>
                  </a:moveTo>
                  <a:lnTo>
                    <a:pt x="62099" y="0"/>
                  </a:lnTo>
                  <a:lnTo>
                    <a:pt x="62099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835729" y="5184271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30" h="62864">
                  <a:moveTo>
                    <a:pt x="6209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62099" y="6225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35729" y="5184252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30" h="62864">
                  <a:moveTo>
                    <a:pt x="0" y="0"/>
                  </a:moveTo>
                  <a:lnTo>
                    <a:pt x="62099" y="0"/>
                  </a:lnTo>
                  <a:lnTo>
                    <a:pt x="62099" y="62273"/>
                  </a:lnTo>
                  <a:lnTo>
                    <a:pt x="0" y="62273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10244" y="533366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10244" y="5333670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685" y="0"/>
                  </a:lnTo>
                  <a:lnTo>
                    <a:pt x="49685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910244" y="5246512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49679" y="0"/>
                  </a:moveTo>
                  <a:lnTo>
                    <a:pt x="0" y="0"/>
                  </a:lnTo>
                  <a:lnTo>
                    <a:pt x="0" y="87158"/>
                  </a:lnTo>
                  <a:lnTo>
                    <a:pt x="49679" y="87158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10244" y="5246526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0" y="0"/>
                  </a:moveTo>
                  <a:lnTo>
                    <a:pt x="49685" y="0"/>
                  </a:lnTo>
                  <a:lnTo>
                    <a:pt x="49685" y="87144"/>
                  </a:lnTo>
                  <a:lnTo>
                    <a:pt x="0" y="87144"/>
                  </a:lnTo>
                  <a:lnTo>
                    <a:pt x="0" y="0"/>
                  </a:lnTo>
                </a:path>
              </a:pathLst>
            </a:custGeom>
            <a:ln w="124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10244" y="5097113"/>
              <a:ext cx="50165" cy="149860"/>
            </a:xfrm>
            <a:custGeom>
              <a:avLst/>
              <a:gdLst/>
              <a:ahLst/>
              <a:cxnLst/>
              <a:rect l="l" t="t" r="r" b="b"/>
              <a:pathLst>
                <a:path w="50164" h="149860">
                  <a:moveTo>
                    <a:pt x="49679" y="0"/>
                  </a:moveTo>
                  <a:lnTo>
                    <a:pt x="0" y="0"/>
                  </a:lnTo>
                  <a:lnTo>
                    <a:pt x="0" y="149412"/>
                  </a:lnTo>
                  <a:lnTo>
                    <a:pt x="49679" y="14941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10244" y="5097107"/>
              <a:ext cx="50165" cy="149860"/>
            </a:xfrm>
            <a:custGeom>
              <a:avLst/>
              <a:gdLst/>
              <a:ahLst/>
              <a:cxnLst/>
              <a:rect l="l" t="t" r="r" b="b"/>
              <a:pathLst>
                <a:path w="50164" h="149860">
                  <a:moveTo>
                    <a:pt x="0" y="0"/>
                  </a:moveTo>
                  <a:lnTo>
                    <a:pt x="49685" y="0"/>
                  </a:lnTo>
                  <a:lnTo>
                    <a:pt x="49685" y="149418"/>
                  </a:lnTo>
                  <a:lnTo>
                    <a:pt x="0" y="149418"/>
                  </a:lnTo>
                  <a:lnTo>
                    <a:pt x="0" y="0"/>
                  </a:lnTo>
                </a:path>
              </a:pathLst>
            </a:custGeom>
            <a:ln w="124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2343" y="5333664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30" h="37464">
                  <a:moveTo>
                    <a:pt x="6209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099" y="3735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72343" y="5333670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30" h="37464">
                  <a:moveTo>
                    <a:pt x="0" y="0"/>
                  </a:moveTo>
                  <a:lnTo>
                    <a:pt x="62099" y="0"/>
                  </a:lnTo>
                  <a:lnTo>
                    <a:pt x="62099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72343" y="5134452"/>
              <a:ext cx="62230" cy="199390"/>
            </a:xfrm>
            <a:custGeom>
              <a:avLst/>
              <a:gdLst/>
              <a:ahLst/>
              <a:cxnLst/>
              <a:rect l="l" t="t" r="r" b="b"/>
              <a:pathLst>
                <a:path w="62230" h="199389">
                  <a:moveTo>
                    <a:pt x="62099" y="0"/>
                  </a:moveTo>
                  <a:lnTo>
                    <a:pt x="0" y="0"/>
                  </a:lnTo>
                  <a:lnTo>
                    <a:pt x="0" y="199217"/>
                  </a:lnTo>
                  <a:lnTo>
                    <a:pt x="62099" y="19921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972343" y="5134455"/>
              <a:ext cx="62230" cy="199390"/>
            </a:xfrm>
            <a:custGeom>
              <a:avLst/>
              <a:gdLst/>
              <a:ahLst/>
              <a:cxnLst/>
              <a:rect l="l" t="t" r="r" b="b"/>
              <a:pathLst>
                <a:path w="62230" h="199389">
                  <a:moveTo>
                    <a:pt x="0" y="0"/>
                  </a:moveTo>
                  <a:lnTo>
                    <a:pt x="62099" y="0"/>
                  </a:lnTo>
                  <a:lnTo>
                    <a:pt x="62099" y="199215"/>
                  </a:lnTo>
                  <a:lnTo>
                    <a:pt x="0" y="199215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972343" y="4597739"/>
              <a:ext cx="62230" cy="537210"/>
            </a:xfrm>
            <a:custGeom>
              <a:avLst/>
              <a:gdLst/>
              <a:ahLst/>
              <a:cxnLst/>
              <a:rect l="l" t="t" r="r" b="b"/>
              <a:pathLst>
                <a:path w="62230" h="537210">
                  <a:moveTo>
                    <a:pt x="62099" y="0"/>
                  </a:moveTo>
                  <a:lnTo>
                    <a:pt x="0" y="0"/>
                  </a:lnTo>
                  <a:lnTo>
                    <a:pt x="0" y="536715"/>
                  </a:lnTo>
                  <a:lnTo>
                    <a:pt x="62099" y="53671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72343" y="4597739"/>
              <a:ext cx="62230" cy="537210"/>
            </a:xfrm>
            <a:custGeom>
              <a:avLst/>
              <a:gdLst/>
              <a:ahLst/>
              <a:cxnLst/>
              <a:rect l="l" t="t" r="r" b="b"/>
              <a:pathLst>
                <a:path w="62230" h="537210">
                  <a:moveTo>
                    <a:pt x="0" y="0"/>
                  </a:moveTo>
                  <a:lnTo>
                    <a:pt x="62099" y="0"/>
                  </a:lnTo>
                  <a:lnTo>
                    <a:pt x="62099" y="536715"/>
                  </a:lnTo>
                  <a:lnTo>
                    <a:pt x="0" y="536715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46858" y="533366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46858" y="5333670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685" y="0"/>
                  </a:lnTo>
                  <a:lnTo>
                    <a:pt x="49685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46858" y="5159356"/>
              <a:ext cx="50165" cy="174625"/>
            </a:xfrm>
            <a:custGeom>
              <a:avLst/>
              <a:gdLst/>
              <a:ahLst/>
              <a:cxnLst/>
              <a:rect l="l" t="t" r="r" b="b"/>
              <a:pathLst>
                <a:path w="50164" h="174625">
                  <a:moveTo>
                    <a:pt x="49679" y="0"/>
                  </a:moveTo>
                  <a:lnTo>
                    <a:pt x="0" y="0"/>
                  </a:lnTo>
                  <a:lnTo>
                    <a:pt x="0" y="174314"/>
                  </a:lnTo>
                  <a:lnTo>
                    <a:pt x="49679" y="17431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46858" y="5159353"/>
              <a:ext cx="50165" cy="174625"/>
            </a:xfrm>
            <a:custGeom>
              <a:avLst/>
              <a:gdLst/>
              <a:ahLst/>
              <a:cxnLst/>
              <a:rect l="l" t="t" r="r" b="b"/>
              <a:pathLst>
                <a:path w="50164" h="174625">
                  <a:moveTo>
                    <a:pt x="0" y="0"/>
                  </a:moveTo>
                  <a:lnTo>
                    <a:pt x="49685" y="0"/>
                  </a:lnTo>
                  <a:lnTo>
                    <a:pt x="49685" y="174316"/>
                  </a:lnTo>
                  <a:lnTo>
                    <a:pt x="0" y="174316"/>
                  </a:lnTo>
                  <a:lnTo>
                    <a:pt x="0" y="0"/>
                  </a:lnTo>
                </a:path>
              </a:pathLst>
            </a:custGeom>
            <a:ln w="12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46858" y="4248447"/>
              <a:ext cx="50165" cy="911225"/>
            </a:xfrm>
            <a:custGeom>
              <a:avLst/>
              <a:gdLst/>
              <a:ahLst/>
              <a:cxnLst/>
              <a:rect l="l" t="t" r="r" b="b"/>
              <a:pathLst>
                <a:path w="50164" h="911225">
                  <a:moveTo>
                    <a:pt x="49679" y="0"/>
                  </a:moveTo>
                  <a:lnTo>
                    <a:pt x="0" y="0"/>
                  </a:lnTo>
                  <a:lnTo>
                    <a:pt x="0" y="910905"/>
                  </a:lnTo>
                  <a:lnTo>
                    <a:pt x="49679" y="910905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046858" y="4248447"/>
              <a:ext cx="50165" cy="911225"/>
            </a:xfrm>
            <a:custGeom>
              <a:avLst/>
              <a:gdLst/>
              <a:ahLst/>
              <a:cxnLst/>
              <a:rect l="l" t="t" r="r" b="b"/>
              <a:pathLst>
                <a:path w="50164" h="911225">
                  <a:moveTo>
                    <a:pt x="0" y="0"/>
                  </a:moveTo>
                  <a:lnTo>
                    <a:pt x="49685" y="0"/>
                  </a:lnTo>
                  <a:lnTo>
                    <a:pt x="49685" y="910905"/>
                  </a:lnTo>
                  <a:lnTo>
                    <a:pt x="0" y="910905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108958" y="5333664"/>
              <a:ext cx="62865" cy="37465"/>
            </a:xfrm>
            <a:custGeom>
              <a:avLst/>
              <a:gdLst/>
              <a:ahLst/>
              <a:cxnLst/>
              <a:rect l="l" t="t" r="r" b="b"/>
              <a:pathLst>
                <a:path w="62864" h="37464">
                  <a:moveTo>
                    <a:pt x="62753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753" y="37353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108958" y="5333670"/>
              <a:ext cx="62865" cy="37465"/>
            </a:xfrm>
            <a:custGeom>
              <a:avLst/>
              <a:gdLst/>
              <a:ahLst/>
              <a:cxnLst/>
              <a:rect l="l" t="t" r="r" b="b"/>
              <a:pathLst>
                <a:path w="62864" h="37464">
                  <a:moveTo>
                    <a:pt x="0" y="0"/>
                  </a:moveTo>
                  <a:lnTo>
                    <a:pt x="62753" y="0"/>
                  </a:lnTo>
                  <a:lnTo>
                    <a:pt x="62753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753" y="0"/>
                  </a:lnTo>
                  <a:lnTo>
                    <a:pt x="0" y="0"/>
                  </a:lnTo>
                  <a:lnTo>
                    <a:pt x="62753" y="0"/>
                  </a:lnTo>
                  <a:lnTo>
                    <a:pt x="0" y="0"/>
                  </a:lnTo>
                </a:path>
              </a:pathLst>
            </a:custGeom>
            <a:ln w="124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108958" y="5184257"/>
              <a:ext cx="62865" cy="149860"/>
            </a:xfrm>
            <a:custGeom>
              <a:avLst/>
              <a:gdLst/>
              <a:ahLst/>
              <a:cxnLst/>
              <a:rect l="l" t="t" r="r" b="b"/>
              <a:pathLst>
                <a:path w="62864" h="149860">
                  <a:moveTo>
                    <a:pt x="62753" y="0"/>
                  </a:moveTo>
                  <a:lnTo>
                    <a:pt x="0" y="0"/>
                  </a:lnTo>
                  <a:lnTo>
                    <a:pt x="0" y="149412"/>
                  </a:lnTo>
                  <a:lnTo>
                    <a:pt x="62753" y="149412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108958" y="5184252"/>
              <a:ext cx="62865" cy="149860"/>
            </a:xfrm>
            <a:custGeom>
              <a:avLst/>
              <a:gdLst/>
              <a:ahLst/>
              <a:cxnLst/>
              <a:rect l="l" t="t" r="r" b="b"/>
              <a:pathLst>
                <a:path w="62864" h="149860">
                  <a:moveTo>
                    <a:pt x="0" y="0"/>
                  </a:moveTo>
                  <a:lnTo>
                    <a:pt x="62753" y="0"/>
                  </a:lnTo>
                  <a:lnTo>
                    <a:pt x="62753" y="149418"/>
                  </a:lnTo>
                  <a:lnTo>
                    <a:pt x="0" y="149418"/>
                  </a:lnTo>
                  <a:lnTo>
                    <a:pt x="0" y="0"/>
                  </a:lnTo>
                </a:path>
              </a:pathLst>
            </a:custGeom>
            <a:ln w="124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108958" y="3487618"/>
              <a:ext cx="62865" cy="1696720"/>
            </a:xfrm>
            <a:custGeom>
              <a:avLst/>
              <a:gdLst/>
              <a:ahLst/>
              <a:cxnLst/>
              <a:rect l="l" t="t" r="r" b="b"/>
              <a:pathLst>
                <a:path w="62864" h="1696720">
                  <a:moveTo>
                    <a:pt x="62753" y="0"/>
                  </a:moveTo>
                  <a:lnTo>
                    <a:pt x="0" y="0"/>
                  </a:lnTo>
                  <a:lnTo>
                    <a:pt x="0" y="1696633"/>
                  </a:lnTo>
                  <a:lnTo>
                    <a:pt x="62753" y="1696633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108958" y="3487728"/>
              <a:ext cx="62865" cy="1696720"/>
            </a:xfrm>
            <a:custGeom>
              <a:avLst/>
              <a:gdLst/>
              <a:ahLst/>
              <a:cxnLst/>
              <a:rect l="l" t="t" r="r" b="b"/>
              <a:pathLst>
                <a:path w="62864" h="1696720">
                  <a:moveTo>
                    <a:pt x="0" y="0"/>
                  </a:moveTo>
                  <a:lnTo>
                    <a:pt x="62753" y="0"/>
                  </a:lnTo>
                  <a:lnTo>
                    <a:pt x="62753" y="1696524"/>
                  </a:lnTo>
                  <a:lnTo>
                    <a:pt x="0" y="1696524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171711" y="5346116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30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171711" y="5346119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30" h="25400">
                  <a:moveTo>
                    <a:pt x="0" y="0"/>
                  </a:moveTo>
                  <a:lnTo>
                    <a:pt x="62099" y="0"/>
                  </a:lnTo>
                  <a:lnTo>
                    <a:pt x="62099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171711" y="5159353"/>
              <a:ext cx="62230" cy="187325"/>
            </a:xfrm>
            <a:custGeom>
              <a:avLst/>
              <a:gdLst/>
              <a:ahLst/>
              <a:cxnLst/>
              <a:rect l="l" t="t" r="r" b="b"/>
              <a:pathLst>
                <a:path w="62230" h="187325">
                  <a:moveTo>
                    <a:pt x="62099" y="0"/>
                  </a:moveTo>
                  <a:lnTo>
                    <a:pt x="0" y="0"/>
                  </a:lnTo>
                  <a:lnTo>
                    <a:pt x="0" y="186766"/>
                  </a:lnTo>
                  <a:lnTo>
                    <a:pt x="62099" y="186766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171711" y="5159353"/>
              <a:ext cx="62230" cy="187325"/>
            </a:xfrm>
            <a:custGeom>
              <a:avLst/>
              <a:gdLst/>
              <a:ahLst/>
              <a:cxnLst/>
              <a:rect l="l" t="t" r="r" b="b"/>
              <a:pathLst>
                <a:path w="62230" h="187325">
                  <a:moveTo>
                    <a:pt x="0" y="0"/>
                  </a:moveTo>
                  <a:lnTo>
                    <a:pt x="62099" y="0"/>
                  </a:lnTo>
                  <a:lnTo>
                    <a:pt x="62099" y="186766"/>
                  </a:lnTo>
                  <a:lnTo>
                    <a:pt x="0" y="186766"/>
                  </a:lnTo>
                  <a:lnTo>
                    <a:pt x="0" y="0"/>
                  </a:lnTo>
                </a:path>
              </a:pathLst>
            </a:custGeom>
            <a:ln w="124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171711" y="2302884"/>
              <a:ext cx="62230" cy="2856865"/>
            </a:xfrm>
            <a:custGeom>
              <a:avLst/>
              <a:gdLst/>
              <a:ahLst/>
              <a:cxnLst/>
              <a:rect l="l" t="t" r="r" b="b"/>
              <a:pathLst>
                <a:path w="62230" h="2856865">
                  <a:moveTo>
                    <a:pt x="62099" y="0"/>
                  </a:moveTo>
                  <a:lnTo>
                    <a:pt x="0" y="0"/>
                  </a:lnTo>
                  <a:lnTo>
                    <a:pt x="0" y="2856469"/>
                  </a:lnTo>
                  <a:lnTo>
                    <a:pt x="62099" y="2856469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171711" y="2302856"/>
              <a:ext cx="62230" cy="2856865"/>
            </a:xfrm>
            <a:custGeom>
              <a:avLst/>
              <a:gdLst/>
              <a:ahLst/>
              <a:cxnLst/>
              <a:rect l="l" t="t" r="r" b="b"/>
              <a:pathLst>
                <a:path w="62230" h="2856865">
                  <a:moveTo>
                    <a:pt x="0" y="0"/>
                  </a:moveTo>
                  <a:lnTo>
                    <a:pt x="62099" y="0"/>
                  </a:lnTo>
                  <a:lnTo>
                    <a:pt x="62099" y="2856497"/>
                  </a:lnTo>
                  <a:lnTo>
                    <a:pt x="0" y="2856497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246225" y="535856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246225" y="535856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85" y="0"/>
                  </a:lnTo>
                  <a:lnTo>
                    <a:pt x="49685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246225" y="5146899"/>
              <a:ext cx="50165" cy="212090"/>
            </a:xfrm>
            <a:custGeom>
              <a:avLst/>
              <a:gdLst/>
              <a:ahLst/>
              <a:cxnLst/>
              <a:rect l="l" t="t" r="r" b="b"/>
              <a:pathLst>
                <a:path w="50164" h="212089">
                  <a:moveTo>
                    <a:pt x="49679" y="0"/>
                  </a:moveTo>
                  <a:lnTo>
                    <a:pt x="0" y="0"/>
                  </a:lnTo>
                  <a:lnTo>
                    <a:pt x="0" y="211669"/>
                  </a:lnTo>
                  <a:lnTo>
                    <a:pt x="49679" y="211669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246225" y="5146904"/>
              <a:ext cx="50165" cy="212090"/>
            </a:xfrm>
            <a:custGeom>
              <a:avLst/>
              <a:gdLst/>
              <a:ahLst/>
              <a:cxnLst/>
              <a:rect l="l" t="t" r="r" b="b"/>
              <a:pathLst>
                <a:path w="50164" h="212089">
                  <a:moveTo>
                    <a:pt x="0" y="0"/>
                  </a:moveTo>
                  <a:lnTo>
                    <a:pt x="49685" y="0"/>
                  </a:lnTo>
                  <a:lnTo>
                    <a:pt x="49685" y="211664"/>
                  </a:lnTo>
                  <a:lnTo>
                    <a:pt x="0" y="211664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246225" y="2003334"/>
              <a:ext cx="50165" cy="3143885"/>
            </a:xfrm>
            <a:custGeom>
              <a:avLst/>
              <a:gdLst/>
              <a:ahLst/>
              <a:cxnLst/>
              <a:rect l="l" t="t" r="r" b="b"/>
              <a:pathLst>
                <a:path w="50164" h="3143885">
                  <a:moveTo>
                    <a:pt x="49679" y="0"/>
                  </a:moveTo>
                  <a:lnTo>
                    <a:pt x="0" y="0"/>
                  </a:lnTo>
                  <a:lnTo>
                    <a:pt x="0" y="3143569"/>
                  </a:lnTo>
                  <a:lnTo>
                    <a:pt x="49679" y="3143569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246225" y="2003416"/>
              <a:ext cx="50165" cy="3143885"/>
            </a:xfrm>
            <a:custGeom>
              <a:avLst/>
              <a:gdLst/>
              <a:ahLst/>
              <a:cxnLst/>
              <a:rect l="l" t="t" r="r" b="b"/>
              <a:pathLst>
                <a:path w="50164" h="3143885">
                  <a:moveTo>
                    <a:pt x="0" y="0"/>
                  </a:moveTo>
                  <a:lnTo>
                    <a:pt x="49685" y="0"/>
                  </a:lnTo>
                  <a:lnTo>
                    <a:pt x="49685" y="3143487"/>
                  </a:lnTo>
                  <a:lnTo>
                    <a:pt x="0" y="3143487"/>
                  </a:lnTo>
                  <a:lnTo>
                    <a:pt x="0" y="0"/>
                  </a:lnTo>
                </a:path>
              </a:pathLst>
            </a:custGeom>
            <a:ln w="12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308325" y="5358566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308325" y="5358568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0" y="0"/>
                  </a:moveTo>
                  <a:lnTo>
                    <a:pt x="62099" y="0"/>
                  </a:lnTo>
                  <a:lnTo>
                    <a:pt x="62099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308325" y="5084644"/>
              <a:ext cx="62230" cy="274320"/>
            </a:xfrm>
            <a:custGeom>
              <a:avLst/>
              <a:gdLst/>
              <a:ahLst/>
              <a:cxnLst/>
              <a:rect l="l" t="t" r="r" b="b"/>
              <a:pathLst>
                <a:path w="62230" h="274320">
                  <a:moveTo>
                    <a:pt x="62099" y="0"/>
                  </a:moveTo>
                  <a:lnTo>
                    <a:pt x="0" y="0"/>
                  </a:lnTo>
                  <a:lnTo>
                    <a:pt x="0" y="273924"/>
                  </a:lnTo>
                  <a:lnTo>
                    <a:pt x="62099" y="27392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308325" y="5084658"/>
              <a:ext cx="62230" cy="274320"/>
            </a:xfrm>
            <a:custGeom>
              <a:avLst/>
              <a:gdLst/>
              <a:ahLst/>
              <a:cxnLst/>
              <a:rect l="l" t="t" r="r" b="b"/>
              <a:pathLst>
                <a:path w="62230" h="274320">
                  <a:moveTo>
                    <a:pt x="0" y="0"/>
                  </a:moveTo>
                  <a:lnTo>
                    <a:pt x="62099" y="0"/>
                  </a:lnTo>
                  <a:lnTo>
                    <a:pt x="62099" y="273910"/>
                  </a:lnTo>
                  <a:lnTo>
                    <a:pt x="0" y="273910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308325" y="1903795"/>
              <a:ext cx="62230" cy="3181350"/>
            </a:xfrm>
            <a:custGeom>
              <a:avLst/>
              <a:gdLst/>
              <a:ahLst/>
              <a:cxnLst/>
              <a:rect l="l" t="t" r="r" b="b"/>
              <a:pathLst>
                <a:path w="62230" h="3181350">
                  <a:moveTo>
                    <a:pt x="62099" y="0"/>
                  </a:moveTo>
                  <a:lnTo>
                    <a:pt x="0" y="0"/>
                  </a:lnTo>
                  <a:lnTo>
                    <a:pt x="0" y="3180862"/>
                  </a:lnTo>
                  <a:lnTo>
                    <a:pt x="62099" y="318086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308325" y="1903603"/>
              <a:ext cx="62230" cy="3181350"/>
            </a:xfrm>
            <a:custGeom>
              <a:avLst/>
              <a:gdLst/>
              <a:ahLst/>
              <a:cxnLst/>
              <a:rect l="l" t="t" r="r" b="b"/>
              <a:pathLst>
                <a:path w="62230" h="3181350">
                  <a:moveTo>
                    <a:pt x="0" y="0"/>
                  </a:moveTo>
                  <a:lnTo>
                    <a:pt x="62099" y="0"/>
                  </a:lnTo>
                  <a:lnTo>
                    <a:pt x="62099" y="3181054"/>
                  </a:lnTo>
                  <a:lnTo>
                    <a:pt x="0" y="3181054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382840" y="535856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382840" y="535856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85" y="0"/>
                  </a:lnTo>
                  <a:lnTo>
                    <a:pt x="49685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382840" y="5021726"/>
              <a:ext cx="50165" cy="337185"/>
            </a:xfrm>
            <a:custGeom>
              <a:avLst/>
              <a:gdLst/>
              <a:ahLst/>
              <a:cxnLst/>
              <a:rect l="l" t="t" r="r" b="b"/>
              <a:pathLst>
                <a:path w="50164" h="337185">
                  <a:moveTo>
                    <a:pt x="49679" y="0"/>
                  </a:moveTo>
                  <a:lnTo>
                    <a:pt x="0" y="0"/>
                  </a:lnTo>
                  <a:lnTo>
                    <a:pt x="0" y="336842"/>
                  </a:lnTo>
                  <a:lnTo>
                    <a:pt x="49679" y="33684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382840" y="5021726"/>
              <a:ext cx="50165" cy="337185"/>
            </a:xfrm>
            <a:custGeom>
              <a:avLst/>
              <a:gdLst/>
              <a:ahLst/>
              <a:cxnLst/>
              <a:rect l="l" t="t" r="r" b="b"/>
              <a:pathLst>
                <a:path w="50164" h="337185">
                  <a:moveTo>
                    <a:pt x="0" y="0"/>
                  </a:moveTo>
                  <a:lnTo>
                    <a:pt x="49685" y="0"/>
                  </a:lnTo>
                  <a:lnTo>
                    <a:pt x="49685" y="336842"/>
                  </a:lnTo>
                  <a:lnTo>
                    <a:pt x="0" y="336842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382840" y="2439770"/>
              <a:ext cx="50165" cy="2582545"/>
            </a:xfrm>
            <a:custGeom>
              <a:avLst/>
              <a:gdLst/>
              <a:ahLst/>
              <a:cxnLst/>
              <a:rect l="l" t="t" r="r" b="b"/>
              <a:pathLst>
                <a:path w="50164" h="2582545">
                  <a:moveTo>
                    <a:pt x="49679" y="0"/>
                  </a:moveTo>
                  <a:lnTo>
                    <a:pt x="0" y="0"/>
                  </a:lnTo>
                  <a:lnTo>
                    <a:pt x="0" y="2581955"/>
                  </a:lnTo>
                  <a:lnTo>
                    <a:pt x="49679" y="2581955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382840" y="2439688"/>
              <a:ext cx="50165" cy="2582545"/>
            </a:xfrm>
            <a:custGeom>
              <a:avLst/>
              <a:gdLst/>
              <a:ahLst/>
              <a:cxnLst/>
              <a:rect l="l" t="t" r="r" b="b"/>
              <a:pathLst>
                <a:path w="50164" h="2582545">
                  <a:moveTo>
                    <a:pt x="0" y="0"/>
                  </a:moveTo>
                  <a:lnTo>
                    <a:pt x="49685" y="0"/>
                  </a:lnTo>
                  <a:lnTo>
                    <a:pt x="49685" y="2582037"/>
                  </a:lnTo>
                  <a:lnTo>
                    <a:pt x="0" y="2582037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444940" y="5358566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444940" y="5358568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0" y="0"/>
                  </a:moveTo>
                  <a:lnTo>
                    <a:pt x="62099" y="0"/>
                  </a:lnTo>
                  <a:lnTo>
                    <a:pt x="62099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444940" y="5159351"/>
              <a:ext cx="62230" cy="199390"/>
            </a:xfrm>
            <a:custGeom>
              <a:avLst/>
              <a:gdLst/>
              <a:ahLst/>
              <a:cxnLst/>
              <a:rect l="l" t="t" r="r" b="b"/>
              <a:pathLst>
                <a:path w="62230" h="199389">
                  <a:moveTo>
                    <a:pt x="62099" y="0"/>
                  </a:moveTo>
                  <a:lnTo>
                    <a:pt x="0" y="0"/>
                  </a:lnTo>
                  <a:lnTo>
                    <a:pt x="0" y="199217"/>
                  </a:lnTo>
                  <a:lnTo>
                    <a:pt x="62099" y="19921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444940" y="5159353"/>
              <a:ext cx="62230" cy="199390"/>
            </a:xfrm>
            <a:custGeom>
              <a:avLst/>
              <a:gdLst/>
              <a:ahLst/>
              <a:cxnLst/>
              <a:rect l="l" t="t" r="r" b="b"/>
              <a:pathLst>
                <a:path w="62230" h="199389">
                  <a:moveTo>
                    <a:pt x="0" y="0"/>
                  </a:moveTo>
                  <a:lnTo>
                    <a:pt x="62099" y="0"/>
                  </a:lnTo>
                  <a:lnTo>
                    <a:pt x="62099" y="199215"/>
                  </a:lnTo>
                  <a:lnTo>
                    <a:pt x="0" y="199215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444940" y="2976486"/>
              <a:ext cx="62230" cy="2183130"/>
            </a:xfrm>
            <a:custGeom>
              <a:avLst/>
              <a:gdLst/>
              <a:ahLst/>
              <a:cxnLst/>
              <a:rect l="l" t="t" r="r" b="b"/>
              <a:pathLst>
                <a:path w="62230" h="2183129">
                  <a:moveTo>
                    <a:pt x="62099" y="0"/>
                  </a:moveTo>
                  <a:lnTo>
                    <a:pt x="0" y="0"/>
                  </a:lnTo>
                  <a:lnTo>
                    <a:pt x="0" y="2182867"/>
                  </a:lnTo>
                  <a:lnTo>
                    <a:pt x="62099" y="218286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444940" y="2976596"/>
              <a:ext cx="62230" cy="2183130"/>
            </a:xfrm>
            <a:custGeom>
              <a:avLst/>
              <a:gdLst/>
              <a:ahLst/>
              <a:cxnLst/>
              <a:rect l="l" t="t" r="r" b="b"/>
              <a:pathLst>
                <a:path w="62230" h="2183129">
                  <a:moveTo>
                    <a:pt x="0" y="0"/>
                  </a:moveTo>
                  <a:lnTo>
                    <a:pt x="62099" y="0"/>
                  </a:lnTo>
                  <a:lnTo>
                    <a:pt x="62099" y="2182757"/>
                  </a:lnTo>
                  <a:lnTo>
                    <a:pt x="0" y="2182757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519481" y="5346115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519481" y="5346119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658" y="0"/>
                  </a:lnTo>
                  <a:lnTo>
                    <a:pt x="49658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519481" y="5146901"/>
              <a:ext cx="50165" cy="199390"/>
            </a:xfrm>
            <a:custGeom>
              <a:avLst/>
              <a:gdLst/>
              <a:ahLst/>
              <a:cxnLst/>
              <a:rect l="l" t="t" r="r" b="b"/>
              <a:pathLst>
                <a:path w="50164" h="199389">
                  <a:moveTo>
                    <a:pt x="49679" y="0"/>
                  </a:moveTo>
                  <a:lnTo>
                    <a:pt x="0" y="0"/>
                  </a:lnTo>
                  <a:lnTo>
                    <a:pt x="0" y="199217"/>
                  </a:lnTo>
                  <a:lnTo>
                    <a:pt x="49679" y="199217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519481" y="5146904"/>
              <a:ext cx="50165" cy="199390"/>
            </a:xfrm>
            <a:custGeom>
              <a:avLst/>
              <a:gdLst/>
              <a:ahLst/>
              <a:cxnLst/>
              <a:rect l="l" t="t" r="r" b="b"/>
              <a:pathLst>
                <a:path w="50164" h="199389">
                  <a:moveTo>
                    <a:pt x="0" y="0"/>
                  </a:moveTo>
                  <a:lnTo>
                    <a:pt x="49658" y="0"/>
                  </a:lnTo>
                  <a:lnTo>
                    <a:pt x="49658" y="199215"/>
                  </a:lnTo>
                  <a:lnTo>
                    <a:pt x="0" y="199215"/>
                  </a:lnTo>
                  <a:lnTo>
                    <a:pt x="0" y="0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519481" y="3350676"/>
              <a:ext cx="50165" cy="1796414"/>
            </a:xfrm>
            <a:custGeom>
              <a:avLst/>
              <a:gdLst/>
              <a:ahLst/>
              <a:cxnLst/>
              <a:rect l="l" t="t" r="r" b="b"/>
              <a:pathLst>
                <a:path w="50164" h="1796414">
                  <a:moveTo>
                    <a:pt x="49679" y="0"/>
                  </a:moveTo>
                  <a:lnTo>
                    <a:pt x="0" y="0"/>
                  </a:lnTo>
                  <a:lnTo>
                    <a:pt x="0" y="1796227"/>
                  </a:lnTo>
                  <a:lnTo>
                    <a:pt x="49679" y="1796227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519481" y="3350621"/>
              <a:ext cx="50165" cy="1796414"/>
            </a:xfrm>
            <a:custGeom>
              <a:avLst/>
              <a:gdLst/>
              <a:ahLst/>
              <a:cxnLst/>
              <a:rect l="l" t="t" r="r" b="b"/>
              <a:pathLst>
                <a:path w="50164" h="1796414">
                  <a:moveTo>
                    <a:pt x="0" y="0"/>
                  </a:moveTo>
                  <a:lnTo>
                    <a:pt x="49658" y="0"/>
                  </a:lnTo>
                  <a:lnTo>
                    <a:pt x="49658" y="1796282"/>
                  </a:lnTo>
                  <a:lnTo>
                    <a:pt x="0" y="1796282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581581" y="535856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581581" y="535856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58" y="0"/>
                  </a:lnTo>
                  <a:lnTo>
                    <a:pt x="49658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581581" y="5184255"/>
              <a:ext cx="50165" cy="174625"/>
            </a:xfrm>
            <a:custGeom>
              <a:avLst/>
              <a:gdLst/>
              <a:ahLst/>
              <a:cxnLst/>
              <a:rect l="l" t="t" r="r" b="b"/>
              <a:pathLst>
                <a:path w="50164" h="174625">
                  <a:moveTo>
                    <a:pt x="49679" y="0"/>
                  </a:moveTo>
                  <a:lnTo>
                    <a:pt x="0" y="0"/>
                  </a:lnTo>
                  <a:lnTo>
                    <a:pt x="0" y="174314"/>
                  </a:lnTo>
                  <a:lnTo>
                    <a:pt x="49679" y="17431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581581" y="5184252"/>
              <a:ext cx="50165" cy="174625"/>
            </a:xfrm>
            <a:custGeom>
              <a:avLst/>
              <a:gdLst/>
              <a:ahLst/>
              <a:cxnLst/>
              <a:rect l="l" t="t" r="r" b="b"/>
              <a:pathLst>
                <a:path w="50164" h="174625">
                  <a:moveTo>
                    <a:pt x="0" y="0"/>
                  </a:moveTo>
                  <a:lnTo>
                    <a:pt x="49658" y="0"/>
                  </a:lnTo>
                  <a:lnTo>
                    <a:pt x="49658" y="174316"/>
                  </a:lnTo>
                  <a:lnTo>
                    <a:pt x="0" y="174316"/>
                  </a:lnTo>
                  <a:lnTo>
                    <a:pt x="0" y="0"/>
                  </a:lnTo>
                </a:path>
              </a:pathLst>
            </a:custGeom>
            <a:ln w="12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581581" y="4722917"/>
              <a:ext cx="50165" cy="461645"/>
            </a:xfrm>
            <a:custGeom>
              <a:avLst/>
              <a:gdLst/>
              <a:ahLst/>
              <a:cxnLst/>
              <a:rect l="l" t="t" r="r" b="b"/>
              <a:pathLst>
                <a:path w="50164" h="461645">
                  <a:moveTo>
                    <a:pt x="49679" y="0"/>
                  </a:moveTo>
                  <a:lnTo>
                    <a:pt x="0" y="0"/>
                  </a:lnTo>
                  <a:lnTo>
                    <a:pt x="0" y="461334"/>
                  </a:lnTo>
                  <a:lnTo>
                    <a:pt x="49679" y="46133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581581" y="4722917"/>
              <a:ext cx="50165" cy="461645"/>
            </a:xfrm>
            <a:custGeom>
              <a:avLst/>
              <a:gdLst/>
              <a:ahLst/>
              <a:cxnLst/>
              <a:rect l="l" t="t" r="r" b="b"/>
              <a:pathLst>
                <a:path w="50164" h="461645">
                  <a:moveTo>
                    <a:pt x="0" y="0"/>
                  </a:moveTo>
                  <a:lnTo>
                    <a:pt x="49658" y="0"/>
                  </a:lnTo>
                  <a:lnTo>
                    <a:pt x="49658" y="461334"/>
                  </a:lnTo>
                  <a:lnTo>
                    <a:pt x="0" y="461334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7428" y="5109545"/>
              <a:ext cx="137358" cy="267725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2718849" y="5109556"/>
              <a:ext cx="50165" cy="249554"/>
            </a:xfrm>
            <a:custGeom>
              <a:avLst/>
              <a:gdLst/>
              <a:ahLst/>
              <a:cxnLst/>
              <a:rect l="l" t="t" r="r" b="b"/>
              <a:pathLst>
                <a:path w="50164" h="249554">
                  <a:moveTo>
                    <a:pt x="0" y="0"/>
                  </a:moveTo>
                  <a:lnTo>
                    <a:pt x="49685" y="0"/>
                  </a:lnTo>
                  <a:lnTo>
                    <a:pt x="49685" y="249012"/>
                  </a:lnTo>
                  <a:lnTo>
                    <a:pt x="0" y="249012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4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4700" y="5040434"/>
              <a:ext cx="410028" cy="336831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3116413" y="4785180"/>
              <a:ext cx="62230" cy="261620"/>
            </a:xfrm>
            <a:custGeom>
              <a:avLst/>
              <a:gdLst/>
              <a:ahLst/>
              <a:cxnLst/>
              <a:rect l="l" t="t" r="r" b="b"/>
              <a:pathLst>
                <a:path w="62230" h="261620">
                  <a:moveTo>
                    <a:pt x="62099" y="0"/>
                  </a:moveTo>
                  <a:lnTo>
                    <a:pt x="0" y="0"/>
                  </a:lnTo>
                  <a:lnTo>
                    <a:pt x="0" y="261472"/>
                  </a:lnTo>
                  <a:lnTo>
                    <a:pt x="62099" y="26147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116413" y="4785163"/>
              <a:ext cx="62230" cy="261620"/>
            </a:xfrm>
            <a:custGeom>
              <a:avLst/>
              <a:gdLst/>
              <a:ahLst/>
              <a:cxnLst/>
              <a:rect l="l" t="t" r="r" b="b"/>
              <a:pathLst>
                <a:path w="62230" h="261620">
                  <a:moveTo>
                    <a:pt x="0" y="0"/>
                  </a:moveTo>
                  <a:lnTo>
                    <a:pt x="62072" y="0"/>
                  </a:lnTo>
                  <a:lnTo>
                    <a:pt x="62072" y="261488"/>
                  </a:lnTo>
                  <a:lnTo>
                    <a:pt x="0" y="261488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190737" y="5296311"/>
              <a:ext cx="50800" cy="74930"/>
            </a:xfrm>
            <a:custGeom>
              <a:avLst/>
              <a:gdLst/>
              <a:ahLst/>
              <a:cxnLst/>
              <a:rect l="l" t="t" r="r" b="b"/>
              <a:pathLst>
                <a:path w="50800" h="74929">
                  <a:moveTo>
                    <a:pt x="50333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50333" y="74706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190737" y="5296322"/>
              <a:ext cx="50800" cy="74930"/>
            </a:xfrm>
            <a:custGeom>
              <a:avLst/>
              <a:gdLst/>
              <a:ahLst/>
              <a:cxnLst/>
              <a:rect l="l" t="t" r="r" b="b"/>
              <a:pathLst>
                <a:path w="50800" h="74929">
                  <a:moveTo>
                    <a:pt x="0" y="0"/>
                  </a:moveTo>
                  <a:lnTo>
                    <a:pt x="50365" y="0"/>
                  </a:lnTo>
                  <a:lnTo>
                    <a:pt x="50365" y="74695"/>
                  </a:lnTo>
                  <a:lnTo>
                    <a:pt x="0" y="74695"/>
                  </a:lnTo>
                  <a:lnTo>
                    <a:pt x="0" y="0"/>
                  </a:lnTo>
                </a:path>
              </a:pathLst>
            </a:custGeom>
            <a:ln w="124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190737" y="5234068"/>
              <a:ext cx="50800" cy="62865"/>
            </a:xfrm>
            <a:custGeom>
              <a:avLst/>
              <a:gdLst/>
              <a:ahLst/>
              <a:cxnLst/>
              <a:rect l="l" t="t" r="r" b="b"/>
              <a:pathLst>
                <a:path w="50800" h="62864">
                  <a:moveTo>
                    <a:pt x="50333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50333" y="62254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190737" y="5234049"/>
              <a:ext cx="50800" cy="62865"/>
            </a:xfrm>
            <a:custGeom>
              <a:avLst/>
              <a:gdLst/>
              <a:ahLst/>
              <a:cxnLst/>
              <a:rect l="l" t="t" r="r" b="b"/>
              <a:pathLst>
                <a:path w="50800" h="62864">
                  <a:moveTo>
                    <a:pt x="0" y="0"/>
                  </a:moveTo>
                  <a:lnTo>
                    <a:pt x="50365" y="0"/>
                  </a:lnTo>
                  <a:lnTo>
                    <a:pt x="50365" y="62273"/>
                  </a:lnTo>
                  <a:lnTo>
                    <a:pt x="0" y="62273"/>
                  </a:lnTo>
                  <a:lnTo>
                    <a:pt x="0" y="0"/>
                  </a:lnTo>
                  <a:lnTo>
                    <a:pt x="50365" y="0"/>
                  </a:lnTo>
                  <a:lnTo>
                    <a:pt x="0" y="0"/>
                  </a:lnTo>
                </a:path>
              </a:pathLst>
            </a:custGeom>
            <a:ln w="12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190737" y="4996822"/>
              <a:ext cx="50800" cy="237490"/>
            </a:xfrm>
            <a:custGeom>
              <a:avLst/>
              <a:gdLst/>
              <a:ahLst/>
              <a:cxnLst/>
              <a:rect l="l" t="t" r="r" b="b"/>
              <a:pathLst>
                <a:path w="50800" h="237489">
                  <a:moveTo>
                    <a:pt x="50333" y="0"/>
                  </a:moveTo>
                  <a:lnTo>
                    <a:pt x="0" y="0"/>
                  </a:lnTo>
                  <a:lnTo>
                    <a:pt x="0" y="237226"/>
                  </a:lnTo>
                  <a:lnTo>
                    <a:pt x="50333" y="237226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190737" y="4996828"/>
              <a:ext cx="50800" cy="237490"/>
            </a:xfrm>
            <a:custGeom>
              <a:avLst/>
              <a:gdLst/>
              <a:ahLst/>
              <a:cxnLst/>
              <a:rect l="l" t="t" r="r" b="b"/>
              <a:pathLst>
                <a:path w="50800" h="237489">
                  <a:moveTo>
                    <a:pt x="0" y="0"/>
                  </a:moveTo>
                  <a:lnTo>
                    <a:pt x="50365" y="0"/>
                  </a:lnTo>
                  <a:lnTo>
                    <a:pt x="50365" y="237221"/>
                  </a:lnTo>
                  <a:lnTo>
                    <a:pt x="0" y="237221"/>
                  </a:lnTo>
                  <a:lnTo>
                    <a:pt x="0" y="0"/>
                  </a:lnTo>
                </a:path>
              </a:pathLst>
            </a:custGeom>
            <a:ln w="124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190737" y="4785158"/>
              <a:ext cx="50800" cy="212090"/>
            </a:xfrm>
            <a:custGeom>
              <a:avLst/>
              <a:gdLst/>
              <a:ahLst/>
              <a:cxnLst/>
              <a:rect l="l" t="t" r="r" b="b"/>
              <a:pathLst>
                <a:path w="50800" h="212089">
                  <a:moveTo>
                    <a:pt x="50333" y="0"/>
                  </a:moveTo>
                  <a:lnTo>
                    <a:pt x="0" y="0"/>
                  </a:lnTo>
                  <a:lnTo>
                    <a:pt x="0" y="211669"/>
                  </a:lnTo>
                  <a:lnTo>
                    <a:pt x="50333" y="211669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190737" y="4785163"/>
              <a:ext cx="50800" cy="212090"/>
            </a:xfrm>
            <a:custGeom>
              <a:avLst/>
              <a:gdLst/>
              <a:ahLst/>
              <a:cxnLst/>
              <a:rect l="l" t="t" r="r" b="b"/>
              <a:pathLst>
                <a:path w="50800" h="212089">
                  <a:moveTo>
                    <a:pt x="0" y="0"/>
                  </a:moveTo>
                  <a:lnTo>
                    <a:pt x="50365" y="0"/>
                  </a:lnTo>
                  <a:lnTo>
                    <a:pt x="50365" y="211664"/>
                  </a:lnTo>
                  <a:lnTo>
                    <a:pt x="0" y="211664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253627" y="5271407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29" h="99695">
                  <a:moveTo>
                    <a:pt x="6209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62099" y="99610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253627" y="5271424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29" h="99695">
                  <a:moveTo>
                    <a:pt x="0" y="0"/>
                  </a:moveTo>
                  <a:lnTo>
                    <a:pt x="62072" y="0"/>
                  </a:lnTo>
                  <a:lnTo>
                    <a:pt x="62072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253627" y="5209169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6209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62099" y="6225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253627" y="5209150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0" y="0"/>
                  </a:moveTo>
                  <a:lnTo>
                    <a:pt x="62072" y="0"/>
                  </a:lnTo>
                  <a:lnTo>
                    <a:pt x="62072" y="62273"/>
                  </a:lnTo>
                  <a:lnTo>
                    <a:pt x="0" y="62273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253627" y="4984376"/>
              <a:ext cx="62230" cy="224790"/>
            </a:xfrm>
            <a:custGeom>
              <a:avLst/>
              <a:gdLst/>
              <a:ahLst/>
              <a:cxnLst/>
              <a:rect l="l" t="t" r="r" b="b"/>
              <a:pathLst>
                <a:path w="62229" h="224789">
                  <a:moveTo>
                    <a:pt x="62099" y="0"/>
                  </a:moveTo>
                  <a:lnTo>
                    <a:pt x="0" y="0"/>
                  </a:lnTo>
                  <a:lnTo>
                    <a:pt x="0" y="224774"/>
                  </a:lnTo>
                  <a:lnTo>
                    <a:pt x="62099" y="22477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253627" y="4984378"/>
              <a:ext cx="62230" cy="224790"/>
            </a:xfrm>
            <a:custGeom>
              <a:avLst/>
              <a:gdLst/>
              <a:ahLst/>
              <a:cxnLst/>
              <a:rect l="l" t="t" r="r" b="b"/>
              <a:pathLst>
                <a:path w="62229" h="224789">
                  <a:moveTo>
                    <a:pt x="0" y="0"/>
                  </a:moveTo>
                  <a:lnTo>
                    <a:pt x="62072" y="0"/>
                  </a:lnTo>
                  <a:lnTo>
                    <a:pt x="62072" y="224771"/>
                  </a:lnTo>
                  <a:lnTo>
                    <a:pt x="0" y="224771"/>
                  </a:lnTo>
                  <a:lnTo>
                    <a:pt x="0" y="0"/>
                  </a:lnTo>
                </a:path>
              </a:pathLst>
            </a:custGeom>
            <a:ln w="12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253627" y="4697360"/>
              <a:ext cx="62230" cy="287020"/>
            </a:xfrm>
            <a:custGeom>
              <a:avLst/>
              <a:gdLst/>
              <a:ahLst/>
              <a:cxnLst/>
              <a:rect l="l" t="t" r="r" b="b"/>
              <a:pathLst>
                <a:path w="62229" h="287020">
                  <a:moveTo>
                    <a:pt x="62099" y="0"/>
                  </a:moveTo>
                  <a:lnTo>
                    <a:pt x="0" y="0"/>
                  </a:lnTo>
                  <a:lnTo>
                    <a:pt x="0" y="287018"/>
                  </a:lnTo>
                  <a:lnTo>
                    <a:pt x="62099" y="287018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253627" y="4697360"/>
              <a:ext cx="62230" cy="287020"/>
            </a:xfrm>
            <a:custGeom>
              <a:avLst/>
              <a:gdLst/>
              <a:ahLst/>
              <a:cxnLst/>
              <a:rect l="l" t="t" r="r" b="b"/>
              <a:pathLst>
                <a:path w="62229" h="287020">
                  <a:moveTo>
                    <a:pt x="0" y="0"/>
                  </a:moveTo>
                  <a:lnTo>
                    <a:pt x="62072" y="0"/>
                  </a:lnTo>
                  <a:lnTo>
                    <a:pt x="62072" y="287018"/>
                  </a:lnTo>
                  <a:lnTo>
                    <a:pt x="0" y="287018"/>
                  </a:lnTo>
                  <a:lnTo>
                    <a:pt x="0" y="0"/>
                  </a:lnTo>
                </a:path>
              </a:pathLst>
            </a:custGeom>
            <a:ln w="124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327950" y="5271407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4967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49679" y="9961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327950" y="5271424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0" y="0"/>
                  </a:moveTo>
                  <a:lnTo>
                    <a:pt x="49821" y="0"/>
                  </a:lnTo>
                  <a:lnTo>
                    <a:pt x="49821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327950" y="5234071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327950" y="5234049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75"/>
                  </a:lnTo>
                  <a:lnTo>
                    <a:pt x="0" y="37375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327950" y="5034175"/>
              <a:ext cx="50165" cy="200025"/>
            </a:xfrm>
            <a:custGeom>
              <a:avLst/>
              <a:gdLst/>
              <a:ahLst/>
              <a:cxnLst/>
              <a:rect l="l" t="t" r="r" b="b"/>
              <a:pathLst>
                <a:path w="50164" h="200025">
                  <a:moveTo>
                    <a:pt x="49679" y="0"/>
                  </a:moveTo>
                  <a:lnTo>
                    <a:pt x="0" y="0"/>
                  </a:lnTo>
                  <a:lnTo>
                    <a:pt x="0" y="199873"/>
                  </a:lnTo>
                  <a:lnTo>
                    <a:pt x="49679" y="19987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327950" y="5034175"/>
              <a:ext cx="50165" cy="200025"/>
            </a:xfrm>
            <a:custGeom>
              <a:avLst/>
              <a:gdLst/>
              <a:ahLst/>
              <a:cxnLst/>
              <a:rect l="l" t="t" r="r" b="b"/>
              <a:pathLst>
                <a:path w="50164" h="200025">
                  <a:moveTo>
                    <a:pt x="0" y="0"/>
                  </a:moveTo>
                  <a:lnTo>
                    <a:pt x="49821" y="0"/>
                  </a:lnTo>
                  <a:lnTo>
                    <a:pt x="49821" y="199873"/>
                  </a:lnTo>
                  <a:lnTo>
                    <a:pt x="0" y="199873"/>
                  </a:lnTo>
                  <a:lnTo>
                    <a:pt x="0" y="0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327950" y="4684884"/>
              <a:ext cx="50165" cy="349885"/>
            </a:xfrm>
            <a:custGeom>
              <a:avLst/>
              <a:gdLst/>
              <a:ahLst/>
              <a:cxnLst/>
              <a:rect l="l" t="t" r="r" b="b"/>
              <a:pathLst>
                <a:path w="50164" h="349885">
                  <a:moveTo>
                    <a:pt x="49679" y="0"/>
                  </a:moveTo>
                  <a:lnTo>
                    <a:pt x="0" y="0"/>
                  </a:lnTo>
                  <a:lnTo>
                    <a:pt x="0" y="349291"/>
                  </a:lnTo>
                  <a:lnTo>
                    <a:pt x="49679" y="34929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327950" y="4684911"/>
              <a:ext cx="50165" cy="349885"/>
            </a:xfrm>
            <a:custGeom>
              <a:avLst/>
              <a:gdLst/>
              <a:ahLst/>
              <a:cxnLst/>
              <a:rect l="l" t="t" r="r" b="b"/>
              <a:pathLst>
                <a:path w="50164" h="349885">
                  <a:moveTo>
                    <a:pt x="0" y="0"/>
                  </a:moveTo>
                  <a:lnTo>
                    <a:pt x="49821" y="0"/>
                  </a:lnTo>
                  <a:lnTo>
                    <a:pt x="49821" y="349264"/>
                  </a:lnTo>
                  <a:lnTo>
                    <a:pt x="0" y="349264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390295" y="5258958"/>
              <a:ext cx="50165" cy="112395"/>
            </a:xfrm>
            <a:custGeom>
              <a:avLst/>
              <a:gdLst/>
              <a:ahLst/>
              <a:cxnLst/>
              <a:rect l="l" t="t" r="r" b="b"/>
              <a:pathLst>
                <a:path w="50164" h="112395">
                  <a:moveTo>
                    <a:pt x="49679" y="0"/>
                  </a:moveTo>
                  <a:lnTo>
                    <a:pt x="0" y="0"/>
                  </a:lnTo>
                  <a:lnTo>
                    <a:pt x="0" y="112059"/>
                  </a:lnTo>
                  <a:lnTo>
                    <a:pt x="49679" y="112059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390295" y="5258974"/>
              <a:ext cx="50165" cy="112395"/>
            </a:xfrm>
            <a:custGeom>
              <a:avLst/>
              <a:gdLst/>
              <a:ahLst/>
              <a:cxnLst/>
              <a:rect l="l" t="t" r="r" b="b"/>
              <a:pathLst>
                <a:path w="50164" h="112395">
                  <a:moveTo>
                    <a:pt x="0" y="0"/>
                  </a:moveTo>
                  <a:lnTo>
                    <a:pt x="49549" y="0"/>
                  </a:lnTo>
                  <a:lnTo>
                    <a:pt x="49549" y="112043"/>
                  </a:lnTo>
                  <a:lnTo>
                    <a:pt x="0" y="112043"/>
                  </a:lnTo>
                  <a:lnTo>
                    <a:pt x="0" y="0"/>
                  </a:lnTo>
                </a:path>
              </a:pathLst>
            </a:custGeom>
            <a:ln w="124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390295" y="5234072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390295" y="5234049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549" y="0"/>
                  </a:lnTo>
                  <a:lnTo>
                    <a:pt x="49549" y="24925"/>
                  </a:lnTo>
                  <a:lnTo>
                    <a:pt x="0" y="24925"/>
                  </a:lnTo>
                  <a:lnTo>
                    <a:pt x="0" y="0"/>
                  </a:lnTo>
                  <a:lnTo>
                    <a:pt x="49549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390295" y="5059077"/>
              <a:ext cx="50165" cy="175260"/>
            </a:xfrm>
            <a:custGeom>
              <a:avLst/>
              <a:gdLst/>
              <a:ahLst/>
              <a:cxnLst/>
              <a:rect l="l" t="t" r="r" b="b"/>
              <a:pathLst>
                <a:path w="50164" h="175260">
                  <a:moveTo>
                    <a:pt x="49679" y="0"/>
                  </a:moveTo>
                  <a:lnTo>
                    <a:pt x="0" y="0"/>
                  </a:lnTo>
                  <a:lnTo>
                    <a:pt x="0" y="174972"/>
                  </a:lnTo>
                  <a:lnTo>
                    <a:pt x="49679" y="17497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390295" y="5059101"/>
              <a:ext cx="50165" cy="175260"/>
            </a:xfrm>
            <a:custGeom>
              <a:avLst/>
              <a:gdLst/>
              <a:ahLst/>
              <a:cxnLst/>
              <a:rect l="l" t="t" r="r" b="b"/>
              <a:pathLst>
                <a:path w="50164" h="175260">
                  <a:moveTo>
                    <a:pt x="0" y="0"/>
                  </a:moveTo>
                  <a:lnTo>
                    <a:pt x="49549" y="0"/>
                  </a:lnTo>
                  <a:lnTo>
                    <a:pt x="49549" y="174947"/>
                  </a:lnTo>
                  <a:lnTo>
                    <a:pt x="0" y="174947"/>
                  </a:lnTo>
                  <a:lnTo>
                    <a:pt x="0" y="0"/>
                  </a:lnTo>
                </a:path>
              </a:pathLst>
            </a:custGeom>
            <a:ln w="12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390295" y="4772714"/>
              <a:ext cx="50165" cy="286385"/>
            </a:xfrm>
            <a:custGeom>
              <a:avLst/>
              <a:gdLst/>
              <a:ahLst/>
              <a:cxnLst/>
              <a:rect l="l" t="t" r="r" b="b"/>
              <a:pathLst>
                <a:path w="50164" h="286385">
                  <a:moveTo>
                    <a:pt x="49679" y="0"/>
                  </a:moveTo>
                  <a:lnTo>
                    <a:pt x="0" y="0"/>
                  </a:lnTo>
                  <a:lnTo>
                    <a:pt x="0" y="286387"/>
                  </a:lnTo>
                  <a:lnTo>
                    <a:pt x="49679" y="286387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390295" y="4772714"/>
              <a:ext cx="50165" cy="286385"/>
            </a:xfrm>
            <a:custGeom>
              <a:avLst/>
              <a:gdLst/>
              <a:ahLst/>
              <a:cxnLst/>
              <a:rect l="l" t="t" r="r" b="b"/>
              <a:pathLst>
                <a:path w="50164" h="286385">
                  <a:moveTo>
                    <a:pt x="0" y="0"/>
                  </a:moveTo>
                  <a:lnTo>
                    <a:pt x="49549" y="0"/>
                  </a:lnTo>
                  <a:lnTo>
                    <a:pt x="49549" y="286387"/>
                  </a:lnTo>
                  <a:lnTo>
                    <a:pt x="0" y="286387"/>
                  </a:lnTo>
                  <a:lnTo>
                    <a:pt x="0" y="0"/>
                  </a:lnTo>
                </a:path>
              </a:pathLst>
            </a:custGeom>
            <a:ln w="12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452368" y="5121994"/>
              <a:ext cx="62230" cy="249554"/>
            </a:xfrm>
            <a:custGeom>
              <a:avLst/>
              <a:gdLst/>
              <a:ahLst/>
              <a:cxnLst/>
              <a:rect l="l" t="t" r="r" b="b"/>
              <a:pathLst>
                <a:path w="62229" h="249554">
                  <a:moveTo>
                    <a:pt x="62099" y="0"/>
                  </a:moveTo>
                  <a:lnTo>
                    <a:pt x="0" y="0"/>
                  </a:lnTo>
                  <a:lnTo>
                    <a:pt x="0" y="249023"/>
                  </a:lnTo>
                  <a:lnTo>
                    <a:pt x="62099" y="24902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452368" y="5122005"/>
              <a:ext cx="62230" cy="249554"/>
            </a:xfrm>
            <a:custGeom>
              <a:avLst/>
              <a:gdLst/>
              <a:ahLst/>
              <a:cxnLst/>
              <a:rect l="l" t="t" r="r" b="b"/>
              <a:pathLst>
                <a:path w="62229" h="249554">
                  <a:moveTo>
                    <a:pt x="0" y="0"/>
                  </a:moveTo>
                  <a:lnTo>
                    <a:pt x="62072" y="0"/>
                  </a:lnTo>
                  <a:lnTo>
                    <a:pt x="62072" y="249012"/>
                  </a:lnTo>
                  <a:lnTo>
                    <a:pt x="0" y="249012"/>
                  </a:lnTo>
                  <a:lnTo>
                    <a:pt x="0" y="0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6115" y="4660004"/>
              <a:ext cx="74578" cy="468249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3452368" y="4660013"/>
              <a:ext cx="62230" cy="250190"/>
            </a:xfrm>
            <a:custGeom>
              <a:avLst/>
              <a:gdLst/>
              <a:ahLst/>
              <a:cxnLst/>
              <a:rect l="l" t="t" r="r" b="b"/>
              <a:pathLst>
                <a:path w="62229" h="250189">
                  <a:moveTo>
                    <a:pt x="0" y="0"/>
                  </a:moveTo>
                  <a:lnTo>
                    <a:pt x="62072" y="0"/>
                  </a:lnTo>
                  <a:lnTo>
                    <a:pt x="62072" y="249670"/>
                  </a:lnTo>
                  <a:lnTo>
                    <a:pt x="0" y="249670"/>
                  </a:lnTo>
                  <a:lnTo>
                    <a:pt x="0" y="0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526692" y="5159348"/>
              <a:ext cx="50165" cy="212090"/>
            </a:xfrm>
            <a:custGeom>
              <a:avLst/>
              <a:gdLst/>
              <a:ahLst/>
              <a:cxnLst/>
              <a:rect l="l" t="t" r="r" b="b"/>
              <a:pathLst>
                <a:path w="50164" h="212089">
                  <a:moveTo>
                    <a:pt x="49679" y="0"/>
                  </a:moveTo>
                  <a:lnTo>
                    <a:pt x="0" y="0"/>
                  </a:lnTo>
                  <a:lnTo>
                    <a:pt x="0" y="211669"/>
                  </a:lnTo>
                  <a:lnTo>
                    <a:pt x="49679" y="211669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526692" y="5159353"/>
              <a:ext cx="50165" cy="212090"/>
            </a:xfrm>
            <a:custGeom>
              <a:avLst/>
              <a:gdLst/>
              <a:ahLst/>
              <a:cxnLst/>
              <a:rect l="l" t="t" r="r" b="b"/>
              <a:pathLst>
                <a:path w="50164" h="212089">
                  <a:moveTo>
                    <a:pt x="0" y="0"/>
                  </a:moveTo>
                  <a:lnTo>
                    <a:pt x="49821" y="0"/>
                  </a:lnTo>
                  <a:lnTo>
                    <a:pt x="49821" y="211664"/>
                  </a:lnTo>
                  <a:lnTo>
                    <a:pt x="0" y="211664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526692" y="5122000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526692" y="5122005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526692" y="4909680"/>
              <a:ext cx="50165" cy="212725"/>
            </a:xfrm>
            <a:custGeom>
              <a:avLst/>
              <a:gdLst/>
              <a:ahLst/>
              <a:cxnLst/>
              <a:rect l="l" t="t" r="r" b="b"/>
              <a:pathLst>
                <a:path w="50164" h="212725">
                  <a:moveTo>
                    <a:pt x="49679" y="0"/>
                  </a:moveTo>
                  <a:lnTo>
                    <a:pt x="0" y="0"/>
                  </a:lnTo>
                  <a:lnTo>
                    <a:pt x="0" y="212325"/>
                  </a:lnTo>
                  <a:lnTo>
                    <a:pt x="49679" y="212325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526692" y="4909683"/>
              <a:ext cx="50165" cy="212725"/>
            </a:xfrm>
            <a:custGeom>
              <a:avLst/>
              <a:gdLst/>
              <a:ahLst/>
              <a:cxnLst/>
              <a:rect l="l" t="t" r="r" b="b"/>
              <a:pathLst>
                <a:path w="50164" h="212725">
                  <a:moveTo>
                    <a:pt x="0" y="0"/>
                  </a:moveTo>
                  <a:lnTo>
                    <a:pt x="49821" y="0"/>
                  </a:lnTo>
                  <a:lnTo>
                    <a:pt x="49821" y="212322"/>
                  </a:lnTo>
                  <a:lnTo>
                    <a:pt x="0" y="212322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526692" y="4785171"/>
              <a:ext cx="50165" cy="125095"/>
            </a:xfrm>
            <a:custGeom>
              <a:avLst/>
              <a:gdLst/>
              <a:ahLst/>
              <a:cxnLst/>
              <a:rect l="l" t="t" r="r" b="b"/>
              <a:pathLst>
                <a:path w="50164" h="125095">
                  <a:moveTo>
                    <a:pt x="49679" y="0"/>
                  </a:moveTo>
                  <a:lnTo>
                    <a:pt x="0" y="0"/>
                  </a:lnTo>
                  <a:lnTo>
                    <a:pt x="0" y="124511"/>
                  </a:lnTo>
                  <a:lnTo>
                    <a:pt x="49679" y="12451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526692" y="4785163"/>
              <a:ext cx="50165" cy="125095"/>
            </a:xfrm>
            <a:custGeom>
              <a:avLst/>
              <a:gdLst/>
              <a:ahLst/>
              <a:cxnLst/>
              <a:rect l="l" t="t" r="r" b="b"/>
              <a:pathLst>
                <a:path w="50164" h="125095">
                  <a:moveTo>
                    <a:pt x="0" y="0"/>
                  </a:moveTo>
                  <a:lnTo>
                    <a:pt x="49821" y="0"/>
                  </a:lnTo>
                  <a:lnTo>
                    <a:pt x="49821" y="124519"/>
                  </a:lnTo>
                  <a:lnTo>
                    <a:pt x="0" y="124519"/>
                  </a:lnTo>
                  <a:lnTo>
                    <a:pt x="0" y="0"/>
                  </a:lnTo>
                </a:path>
              </a:pathLst>
            </a:custGeom>
            <a:ln w="12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588764" y="5271407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29" h="99695">
                  <a:moveTo>
                    <a:pt x="6209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62099" y="99610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588764" y="5271424"/>
              <a:ext cx="62865" cy="99695"/>
            </a:xfrm>
            <a:custGeom>
              <a:avLst/>
              <a:gdLst/>
              <a:ahLst/>
              <a:cxnLst/>
              <a:rect l="l" t="t" r="r" b="b"/>
              <a:pathLst>
                <a:path w="62864" h="99695">
                  <a:moveTo>
                    <a:pt x="0" y="0"/>
                  </a:moveTo>
                  <a:lnTo>
                    <a:pt x="62344" y="0"/>
                  </a:lnTo>
                  <a:lnTo>
                    <a:pt x="62344" y="99593"/>
                  </a:lnTo>
                  <a:lnTo>
                    <a:pt x="0" y="99593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588764" y="5246522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588764" y="5246525"/>
              <a:ext cx="62865" cy="25400"/>
            </a:xfrm>
            <a:custGeom>
              <a:avLst/>
              <a:gdLst/>
              <a:ahLst/>
              <a:cxnLst/>
              <a:rect l="l" t="t" r="r" b="b"/>
              <a:pathLst>
                <a:path w="62864" h="25400">
                  <a:moveTo>
                    <a:pt x="0" y="0"/>
                  </a:moveTo>
                  <a:lnTo>
                    <a:pt x="62344" y="0"/>
                  </a:lnTo>
                  <a:lnTo>
                    <a:pt x="62344" y="24898"/>
                  </a:lnTo>
                  <a:lnTo>
                    <a:pt x="0" y="24898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588764" y="5034200"/>
              <a:ext cx="62230" cy="212725"/>
            </a:xfrm>
            <a:custGeom>
              <a:avLst/>
              <a:gdLst/>
              <a:ahLst/>
              <a:cxnLst/>
              <a:rect l="l" t="t" r="r" b="b"/>
              <a:pathLst>
                <a:path w="62229" h="212725">
                  <a:moveTo>
                    <a:pt x="62099" y="0"/>
                  </a:moveTo>
                  <a:lnTo>
                    <a:pt x="0" y="0"/>
                  </a:lnTo>
                  <a:lnTo>
                    <a:pt x="0" y="212325"/>
                  </a:lnTo>
                  <a:lnTo>
                    <a:pt x="62099" y="21232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588764" y="5034175"/>
              <a:ext cx="62865" cy="212725"/>
            </a:xfrm>
            <a:custGeom>
              <a:avLst/>
              <a:gdLst/>
              <a:ahLst/>
              <a:cxnLst/>
              <a:rect l="l" t="t" r="r" b="b"/>
              <a:pathLst>
                <a:path w="62864" h="212725">
                  <a:moveTo>
                    <a:pt x="0" y="0"/>
                  </a:moveTo>
                  <a:lnTo>
                    <a:pt x="62344" y="0"/>
                  </a:lnTo>
                  <a:lnTo>
                    <a:pt x="62344" y="212350"/>
                  </a:lnTo>
                  <a:lnTo>
                    <a:pt x="0" y="212350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663360" y="533366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663360" y="5333670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47"/>
                  </a:lnTo>
                  <a:lnTo>
                    <a:pt x="0" y="37347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663360" y="5321219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0"/>
                  </a:lnTo>
                  <a:lnTo>
                    <a:pt x="49679" y="1245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663360" y="5321221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663360" y="5296318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663360" y="5296322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821" y="0"/>
                  </a:lnTo>
                  <a:lnTo>
                    <a:pt x="49821" y="24898"/>
                  </a:lnTo>
                  <a:lnTo>
                    <a:pt x="0" y="24898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63360" y="5071548"/>
              <a:ext cx="50165" cy="224790"/>
            </a:xfrm>
            <a:custGeom>
              <a:avLst/>
              <a:gdLst/>
              <a:ahLst/>
              <a:cxnLst/>
              <a:rect l="l" t="t" r="r" b="b"/>
              <a:pathLst>
                <a:path w="50164" h="224789">
                  <a:moveTo>
                    <a:pt x="49679" y="0"/>
                  </a:moveTo>
                  <a:lnTo>
                    <a:pt x="0" y="0"/>
                  </a:lnTo>
                  <a:lnTo>
                    <a:pt x="0" y="224774"/>
                  </a:lnTo>
                  <a:lnTo>
                    <a:pt x="49679" y="22477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63360" y="5071550"/>
              <a:ext cx="50165" cy="224790"/>
            </a:xfrm>
            <a:custGeom>
              <a:avLst/>
              <a:gdLst/>
              <a:ahLst/>
              <a:cxnLst/>
              <a:rect l="l" t="t" r="r" b="b"/>
              <a:pathLst>
                <a:path w="50164" h="224789">
                  <a:moveTo>
                    <a:pt x="0" y="0"/>
                  </a:moveTo>
                  <a:lnTo>
                    <a:pt x="49821" y="0"/>
                  </a:lnTo>
                  <a:lnTo>
                    <a:pt x="49821" y="224771"/>
                  </a:lnTo>
                  <a:lnTo>
                    <a:pt x="0" y="224771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5433" y="5296311"/>
              <a:ext cx="50800" cy="74930"/>
            </a:xfrm>
            <a:custGeom>
              <a:avLst/>
              <a:gdLst/>
              <a:ahLst/>
              <a:cxnLst/>
              <a:rect l="l" t="t" r="r" b="b"/>
              <a:pathLst>
                <a:path w="50800" h="74929">
                  <a:moveTo>
                    <a:pt x="50333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50333" y="74706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5433" y="5296322"/>
              <a:ext cx="50800" cy="74930"/>
            </a:xfrm>
            <a:custGeom>
              <a:avLst/>
              <a:gdLst/>
              <a:ahLst/>
              <a:cxnLst/>
              <a:rect l="l" t="t" r="r" b="b"/>
              <a:pathLst>
                <a:path w="50800" h="74929">
                  <a:moveTo>
                    <a:pt x="0" y="0"/>
                  </a:moveTo>
                  <a:lnTo>
                    <a:pt x="50365" y="0"/>
                  </a:lnTo>
                  <a:lnTo>
                    <a:pt x="50365" y="74695"/>
                  </a:lnTo>
                  <a:lnTo>
                    <a:pt x="0" y="74695"/>
                  </a:lnTo>
                  <a:lnTo>
                    <a:pt x="0" y="0"/>
                  </a:lnTo>
                </a:path>
              </a:pathLst>
            </a:custGeom>
            <a:ln w="124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25433" y="5271420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50333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50333" y="24902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25433" y="5271424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50365" y="0"/>
                  </a:lnTo>
                  <a:lnTo>
                    <a:pt x="50365" y="24898"/>
                  </a:lnTo>
                  <a:lnTo>
                    <a:pt x="0" y="24898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725433" y="5234071"/>
              <a:ext cx="50800" cy="37465"/>
            </a:xfrm>
            <a:custGeom>
              <a:avLst/>
              <a:gdLst/>
              <a:ahLst/>
              <a:cxnLst/>
              <a:rect l="l" t="t" r="r" b="b"/>
              <a:pathLst>
                <a:path w="50800" h="37464">
                  <a:moveTo>
                    <a:pt x="50333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50333" y="37353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725433" y="5234048"/>
              <a:ext cx="50800" cy="37465"/>
            </a:xfrm>
            <a:custGeom>
              <a:avLst/>
              <a:gdLst/>
              <a:ahLst/>
              <a:cxnLst/>
              <a:rect l="l" t="t" r="r" b="b"/>
              <a:pathLst>
                <a:path w="50800" h="37464">
                  <a:moveTo>
                    <a:pt x="0" y="0"/>
                  </a:moveTo>
                  <a:lnTo>
                    <a:pt x="50365" y="0"/>
                  </a:lnTo>
                  <a:lnTo>
                    <a:pt x="50365" y="37375"/>
                  </a:lnTo>
                  <a:lnTo>
                    <a:pt x="0" y="37375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725433" y="5071529"/>
              <a:ext cx="50800" cy="162560"/>
            </a:xfrm>
            <a:custGeom>
              <a:avLst/>
              <a:gdLst/>
              <a:ahLst/>
              <a:cxnLst/>
              <a:rect l="l" t="t" r="r" b="b"/>
              <a:pathLst>
                <a:path w="50800" h="162560">
                  <a:moveTo>
                    <a:pt x="50333" y="0"/>
                  </a:moveTo>
                  <a:lnTo>
                    <a:pt x="0" y="0"/>
                  </a:lnTo>
                  <a:lnTo>
                    <a:pt x="0" y="162520"/>
                  </a:lnTo>
                  <a:lnTo>
                    <a:pt x="50333" y="162520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725433" y="5071550"/>
              <a:ext cx="50800" cy="162560"/>
            </a:xfrm>
            <a:custGeom>
              <a:avLst/>
              <a:gdLst/>
              <a:ahLst/>
              <a:cxnLst/>
              <a:rect l="l" t="t" r="r" b="b"/>
              <a:pathLst>
                <a:path w="50800" h="162560">
                  <a:moveTo>
                    <a:pt x="0" y="0"/>
                  </a:moveTo>
                  <a:lnTo>
                    <a:pt x="50365" y="0"/>
                  </a:lnTo>
                  <a:lnTo>
                    <a:pt x="50365" y="162498"/>
                  </a:lnTo>
                  <a:lnTo>
                    <a:pt x="0" y="162498"/>
                  </a:lnTo>
                  <a:lnTo>
                    <a:pt x="0" y="0"/>
                  </a:lnTo>
                  <a:lnTo>
                    <a:pt x="50365" y="0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788323" y="5296311"/>
              <a:ext cx="62230" cy="74930"/>
            </a:xfrm>
            <a:custGeom>
              <a:avLst/>
              <a:gdLst/>
              <a:ahLst/>
              <a:cxnLst/>
              <a:rect l="l" t="t" r="r" b="b"/>
              <a:pathLst>
                <a:path w="62229" h="74929">
                  <a:moveTo>
                    <a:pt x="62099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62099" y="74706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788323" y="5296322"/>
              <a:ext cx="62230" cy="74930"/>
            </a:xfrm>
            <a:custGeom>
              <a:avLst/>
              <a:gdLst/>
              <a:ahLst/>
              <a:cxnLst/>
              <a:rect l="l" t="t" r="r" b="b"/>
              <a:pathLst>
                <a:path w="62229" h="74929">
                  <a:moveTo>
                    <a:pt x="0" y="0"/>
                  </a:moveTo>
                  <a:lnTo>
                    <a:pt x="62072" y="0"/>
                  </a:lnTo>
                  <a:lnTo>
                    <a:pt x="62072" y="74695"/>
                  </a:lnTo>
                  <a:lnTo>
                    <a:pt x="0" y="74695"/>
                  </a:lnTo>
                  <a:lnTo>
                    <a:pt x="0" y="0"/>
                  </a:lnTo>
                </a:path>
              </a:pathLst>
            </a:custGeom>
            <a:ln w="124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788323" y="5283871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788323" y="5283873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0" y="0"/>
                  </a:moveTo>
                  <a:lnTo>
                    <a:pt x="62072" y="0"/>
                  </a:lnTo>
                  <a:lnTo>
                    <a:pt x="62072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788323" y="5146909"/>
              <a:ext cx="62230" cy="137160"/>
            </a:xfrm>
            <a:custGeom>
              <a:avLst/>
              <a:gdLst/>
              <a:ahLst/>
              <a:cxnLst/>
              <a:rect l="l" t="t" r="r" b="b"/>
              <a:pathLst>
                <a:path w="62229" h="137160">
                  <a:moveTo>
                    <a:pt x="62099" y="0"/>
                  </a:moveTo>
                  <a:lnTo>
                    <a:pt x="0" y="0"/>
                  </a:lnTo>
                  <a:lnTo>
                    <a:pt x="0" y="136963"/>
                  </a:lnTo>
                  <a:lnTo>
                    <a:pt x="62099" y="13696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788323" y="5146904"/>
              <a:ext cx="62230" cy="137160"/>
            </a:xfrm>
            <a:custGeom>
              <a:avLst/>
              <a:gdLst/>
              <a:ahLst/>
              <a:cxnLst/>
              <a:rect l="l" t="t" r="r" b="b"/>
              <a:pathLst>
                <a:path w="62229" h="137160">
                  <a:moveTo>
                    <a:pt x="0" y="0"/>
                  </a:moveTo>
                  <a:lnTo>
                    <a:pt x="62072" y="0"/>
                  </a:lnTo>
                  <a:lnTo>
                    <a:pt x="62072" y="136969"/>
                  </a:lnTo>
                  <a:lnTo>
                    <a:pt x="0" y="136969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862919" y="5246506"/>
              <a:ext cx="50165" cy="125095"/>
            </a:xfrm>
            <a:custGeom>
              <a:avLst/>
              <a:gdLst/>
              <a:ahLst/>
              <a:cxnLst/>
              <a:rect l="l" t="t" r="r" b="b"/>
              <a:pathLst>
                <a:path w="50164" h="125095">
                  <a:moveTo>
                    <a:pt x="49679" y="0"/>
                  </a:moveTo>
                  <a:lnTo>
                    <a:pt x="0" y="0"/>
                  </a:lnTo>
                  <a:lnTo>
                    <a:pt x="0" y="124511"/>
                  </a:lnTo>
                  <a:lnTo>
                    <a:pt x="49679" y="12451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862919" y="5246525"/>
              <a:ext cx="50165" cy="125095"/>
            </a:xfrm>
            <a:custGeom>
              <a:avLst/>
              <a:gdLst/>
              <a:ahLst/>
              <a:cxnLst/>
              <a:rect l="l" t="t" r="r" b="b"/>
              <a:pathLst>
                <a:path w="50164" h="125095">
                  <a:moveTo>
                    <a:pt x="0" y="0"/>
                  </a:moveTo>
                  <a:lnTo>
                    <a:pt x="49549" y="0"/>
                  </a:lnTo>
                  <a:lnTo>
                    <a:pt x="49549" y="124492"/>
                  </a:lnTo>
                  <a:lnTo>
                    <a:pt x="0" y="124492"/>
                  </a:lnTo>
                  <a:lnTo>
                    <a:pt x="0" y="0"/>
                  </a:lnTo>
                </a:path>
              </a:pathLst>
            </a:custGeom>
            <a:ln w="12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862919" y="5221623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862919" y="5221599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549" y="0"/>
                  </a:lnTo>
                  <a:lnTo>
                    <a:pt x="49549" y="24925"/>
                  </a:lnTo>
                  <a:lnTo>
                    <a:pt x="0" y="24925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862919" y="520914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862919" y="5209150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549" y="0"/>
                  </a:lnTo>
                  <a:lnTo>
                    <a:pt x="49549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862919" y="5046630"/>
              <a:ext cx="50165" cy="162560"/>
            </a:xfrm>
            <a:custGeom>
              <a:avLst/>
              <a:gdLst/>
              <a:ahLst/>
              <a:cxnLst/>
              <a:rect l="l" t="t" r="r" b="b"/>
              <a:pathLst>
                <a:path w="50164" h="162560">
                  <a:moveTo>
                    <a:pt x="49679" y="0"/>
                  </a:moveTo>
                  <a:lnTo>
                    <a:pt x="0" y="0"/>
                  </a:lnTo>
                  <a:lnTo>
                    <a:pt x="0" y="162520"/>
                  </a:lnTo>
                  <a:lnTo>
                    <a:pt x="49679" y="16252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862919" y="5046652"/>
              <a:ext cx="50165" cy="162560"/>
            </a:xfrm>
            <a:custGeom>
              <a:avLst/>
              <a:gdLst/>
              <a:ahLst/>
              <a:cxnLst/>
              <a:rect l="l" t="t" r="r" b="b"/>
              <a:pathLst>
                <a:path w="50164" h="162560">
                  <a:moveTo>
                    <a:pt x="0" y="0"/>
                  </a:moveTo>
                  <a:lnTo>
                    <a:pt x="49549" y="0"/>
                  </a:lnTo>
                  <a:lnTo>
                    <a:pt x="49549" y="162498"/>
                  </a:lnTo>
                  <a:lnTo>
                    <a:pt x="0" y="162498"/>
                  </a:lnTo>
                  <a:lnTo>
                    <a:pt x="0" y="0"/>
                  </a:lnTo>
                  <a:lnTo>
                    <a:pt x="49549" y="0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924991" y="5246506"/>
              <a:ext cx="62230" cy="125095"/>
            </a:xfrm>
            <a:custGeom>
              <a:avLst/>
              <a:gdLst/>
              <a:ahLst/>
              <a:cxnLst/>
              <a:rect l="l" t="t" r="r" b="b"/>
              <a:pathLst>
                <a:path w="62229" h="125095">
                  <a:moveTo>
                    <a:pt x="62099" y="0"/>
                  </a:moveTo>
                  <a:lnTo>
                    <a:pt x="0" y="0"/>
                  </a:lnTo>
                  <a:lnTo>
                    <a:pt x="0" y="124511"/>
                  </a:lnTo>
                  <a:lnTo>
                    <a:pt x="62099" y="12451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924991" y="5246525"/>
              <a:ext cx="62230" cy="125095"/>
            </a:xfrm>
            <a:custGeom>
              <a:avLst/>
              <a:gdLst/>
              <a:ahLst/>
              <a:cxnLst/>
              <a:rect l="l" t="t" r="r" b="b"/>
              <a:pathLst>
                <a:path w="62229" h="125095">
                  <a:moveTo>
                    <a:pt x="0" y="0"/>
                  </a:moveTo>
                  <a:lnTo>
                    <a:pt x="62072" y="0"/>
                  </a:lnTo>
                  <a:lnTo>
                    <a:pt x="62072" y="124492"/>
                  </a:lnTo>
                  <a:lnTo>
                    <a:pt x="0" y="124492"/>
                  </a:lnTo>
                  <a:lnTo>
                    <a:pt x="0" y="0"/>
                  </a:lnTo>
                </a:path>
              </a:pathLst>
            </a:custGeom>
            <a:ln w="12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924991" y="5221623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924991" y="5221599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0" y="0"/>
                  </a:moveTo>
                  <a:lnTo>
                    <a:pt x="62072" y="0"/>
                  </a:lnTo>
                  <a:lnTo>
                    <a:pt x="62072" y="24925"/>
                  </a:lnTo>
                  <a:lnTo>
                    <a:pt x="0" y="24925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924991" y="5046627"/>
              <a:ext cx="62230" cy="175260"/>
            </a:xfrm>
            <a:custGeom>
              <a:avLst/>
              <a:gdLst/>
              <a:ahLst/>
              <a:cxnLst/>
              <a:rect l="l" t="t" r="r" b="b"/>
              <a:pathLst>
                <a:path w="62229" h="175260">
                  <a:moveTo>
                    <a:pt x="62099" y="0"/>
                  </a:moveTo>
                  <a:lnTo>
                    <a:pt x="0" y="0"/>
                  </a:lnTo>
                  <a:lnTo>
                    <a:pt x="0" y="174972"/>
                  </a:lnTo>
                  <a:lnTo>
                    <a:pt x="62099" y="17497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924991" y="5046652"/>
              <a:ext cx="62230" cy="175260"/>
            </a:xfrm>
            <a:custGeom>
              <a:avLst/>
              <a:gdLst/>
              <a:ahLst/>
              <a:cxnLst/>
              <a:rect l="l" t="t" r="r" b="b"/>
              <a:pathLst>
                <a:path w="62229" h="175260">
                  <a:moveTo>
                    <a:pt x="0" y="0"/>
                  </a:moveTo>
                  <a:lnTo>
                    <a:pt x="62072" y="0"/>
                  </a:lnTo>
                  <a:lnTo>
                    <a:pt x="62072" y="174947"/>
                  </a:lnTo>
                  <a:lnTo>
                    <a:pt x="0" y="174947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999315" y="5258958"/>
              <a:ext cx="50165" cy="112395"/>
            </a:xfrm>
            <a:custGeom>
              <a:avLst/>
              <a:gdLst/>
              <a:ahLst/>
              <a:cxnLst/>
              <a:rect l="l" t="t" r="r" b="b"/>
              <a:pathLst>
                <a:path w="50164" h="112395">
                  <a:moveTo>
                    <a:pt x="49679" y="0"/>
                  </a:moveTo>
                  <a:lnTo>
                    <a:pt x="0" y="0"/>
                  </a:lnTo>
                  <a:lnTo>
                    <a:pt x="0" y="112059"/>
                  </a:lnTo>
                  <a:lnTo>
                    <a:pt x="49679" y="112059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999315" y="5258974"/>
              <a:ext cx="50165" cy="112395"/>
            </a:xfrm>
            <a:custGeom>
              <a:avLst/>
              <a:gdLst/>
              <a:ahLst/>
              <a:cxnLst/>
              <a:rect l="l" t="t" r="r" b="b"/>
              <a:pathLst>
                <a:path w="50164" h="112395">
                  <a:moveTo>
                    <a:pt x="0" y="0"/>
                  </a:moveTo>
                  <a:lnTo>
                    <a:pt x="49821" y="0"/>
                  </a:lnTo>
                  <a:lnTo>
                    <a:pt x="49821" y="112043"/>
                  </a:lnTo>
                  <a:lnTo>
                    <a:pt x="0" y="112043"/>
                  </a:lnTo>
                  <a:lnTo>
                    <a:pt x="0" y="0"/>
                  </a:lnTo>
                </a:path>
              </a:pathLst>
            </a:custGeom>
            <a:ln w="124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999315" y="5246524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0"/>
                  </a:lnTo>
                  <a:lnTo>
                    <a:pt x="49679" y="1245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999315" y="5246525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999315" y="5084660"/>
              <a:ext cx="50165" cy="161925"/>
            </a:xfrm>
            <a:custGeom>
              <a:avLst/>
              <a:gdLst/>
              <a:ahLst/>
              <a:cxnLst/>
              <a:rect l="l" t="t" r="r" b="b"/>
              <a:pathLst>
                <a:path w="50164" h="161925">
                  <a:moveTo>
                    <a:pt x="49679" y="0"/>
                  </a:moveTo>
                  <a:lnTo>
                    <a:pt x="0" y="0"/>
                  </a:lnTo>
                  <a:lnTo>
                    <a:pt x="0" y="161864"/>
                  </a:lnTo>
                  <a:lnTo>
                    <a:pt x="49679" y="16186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999315" y="5084658"/>
              <a:ext cx="50165" cy="161925"/>
            </a:xfrm>
            <a:custGeom>
              <a:avLst/>
              <a:gdLst/>
              <a:ahLst/>
              <a:cxnLst/>
              <a:rect l="l" t="t" r="r" b="b"/>
              <a:pathLst>
                <a:path w="50164" h="161925">
                  <a:moveTo>
                    <a:pt x="0" y="0"/>
                  </a:moveTo>
                  <a:lnTo>
                    <a:pt x="49821" y="0"/>
                  </a:lnTo>
                  <a:lnTo>
                    <a:pt x="49821" y="161867"/>
                  </a:lnTo>
                  <a:lnTo>
                    <a:pt x="0" y="161867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4061388" y="5271407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29" h="99695">
                  <a:moveTo>
                    <a:pt x="6209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62099" y="99610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4061388" y="5271424"/>
              <a:ext cx="62865" cy="99695"/>
            </a:xfrm>
            <a:custGeom>
              <a:avLst/>
              <a:gdLst/>
              <a:ahLst/>
              <a:cxnLst/>
              <a:rect l="l" t="t" r="r" b="b"/>
              <a:pathLst>
                <a:path w="62864" h="99695">
                  <a:moveTo>
                    <a:pt x="0" y="0"/>
                  </a:moveTo>
                  <a:lnTo>
                    <a:pt x="62344" y="0"/>
                  </a:lnTo>
                  <a:lnTo>
                    <a:pt x="62344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4061388" y="5246522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4061388" y="5246525"/>
              <a:ext cx="62865" cy="25400"/>
            </a:xfrm>
            <a:custGeom>
              <a:avLst/>
              <a:gdLst/>
              <a:ahLst/>
              <a:cxnLst/>
              <a:rect l="l" t="t" r="r" b="b"/>
              <a:pathLst>
                <a:path w="62864" h="25400">
                  <a:moveTo>
                    <a:pt x="0" y="0"/>
                  </a:moveTo>
                  <a:lnTo>
                    <a:pt x="62344" y="0"/>
                  </a:lnTo>
                  <a:lnTo>
                    <a:pt x="62344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4061388" y="5109562"/>
              <a:ext cx="62230" cy="137160"/>
            </a:xfrm>
            <a:custGeom>
              <a:avLst/>
              <a:gdLst/>
              <a:ahLst/>
              <a:cxnLst/>
              <a:rect l="l" t="t" r="r" b="b"/>
              <a:pathLst>
                <a:path w="62229" h="137160">
                  <a:moveTo>
                    <a:pt x="62099" y="0"/>
                  </a:moveTo>
                  <a:lnTo>
                    <a:pt x="0" y="0"/>
                  </a:lnTo>
                  <a:lnTo>
                    <a:pt x="0" y="136963"/>
                  </a:lnTo>
                  <a:lnTo>
                    <a:pt x="62099" y="13696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4061388" y="5109556"/>
              <a:ext cx="62865" cy="137160"/>
            </a:xfrm>
            <a:custGeom>
              <a:avLst/>
              <a:gdLst/>
              <a:ahLst/>
              <a:cxnLst/>
              <a:rect l="l" t="t" r="r" b="b"/>
              <a:pathLst>
                <a:path w="62864" h="137160">
                  <a:moveTo>
                    <a:pt x="0" y="0"/>
                  </a:moveTo>
                  <a:lnTo>
                    <a:pt x="62344" y="0"/>
                  </a:lnTo>
                  <a:lnTo>
                    <a:pt x="62344" y="136969"/>
                  </a:lnTo>
                  <a:lnTo>
                    <a:pt x="0" y="136969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4123733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4123733" y="5321221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0" y="0"/>
                  </a:moveTo>
                  <a:lnTo>
                    <a:pt x="62072" y="0"/>
                  </a:lnTo>
                  <a:lnTo>
                    <a:pt x="62072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4123733" y="5296318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4123733" y="5296322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0" y="0"/>
                  </a:moveTo>
                  <a:lnTo>
                    <a:pt x="62072" y="0"/>
                  </a:lnTo>
                  <a:lnTo>
                    <a:pt x="62072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4123733" y="5171811"/>
              <a:ext cx="62230" cy="125095"/>
            </a:xfrm>
            <a:custGeom>
              <a:avLst/>
              <a:gdLst/>
              <a:ahLst/>
              <a:cxnLst/>
              <a:rect l="l" t="t" r="r" b="b"/>
              <a:pathLst>
                <a:path w="62229" h="125095">
                  <a:moveTo>
                    <a:pt x="62099" y="0"/>
                  </a:moveTo>
                  <a:lnTo>
                    <a:pt x="0" y="0"/>
                  </a:lnTo>
                  <a:lnTo>
                    <a:pt x="0" y="124511"/>
                  </a:lnTo>
                  <a:lnTo>
                    <a:pt x="62099" y="12451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4123733" y="5171802"/>
              <a:ext cx="62230" cy="125095"/>
            </a:xfrm>
            <a:custGeom>
              <a:avLst/>
              <a:gdLst/>
              <a:ahLst/>
              <a:cxnLst/>
              <a:rect l="l" t="t" r="r" b="b"/>
              <a:pathLst>
                <a:path w="62229" h="125095">
                  <a:moveTo>
                    <a:pt x="0" y="0"/>
                  </a:moveTo>
                  <a:lnTo>
                    <a:pt x="62072" y="0"/>
                  </a:lnTo>
                  <a:lnTo>
                    <a:pt x="62072" y="124519"/>
                  </a:lnTo>
                  <a:lnTo>
                    <a:pt x="0" y="124519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4198057" y="5271407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4967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49679" y="9961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4198057" y="5271424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0" y="0"/>
                  </a:moveTo>
                  <a:lnTo>
                    <a:pt x="49821" y="0"/>
                  </a:lnTo>
                  <a:lnTo>
                    <a:pt x="49821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4198057" y="5246522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198057" y="5246525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821" y="0"/>
                  </a:lnTo>
                  <a:lnTo>
                    <a:pt x="49821" y="24898"/>
                  </a:lnTo>
                  <a:lnTo>
                    <a:pt x="0" y="24898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4198057" y="5234074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4198057" y="523404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76"/>
                  </a:lnTo>
                  <a:lnTo>
                    <a:pt x="0" y="12476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4198057" y="5046627"/>
              <a:ext cx="50165" cy="187960"/>
            </a:xfrm>
            <a:custGeom>
              <a:avLst/>
              <a:gdLst/>
              <a:ahLst/>
              <a:cxnLst/>
              <a:rect l="l" t="t" r="r" b="b"/>
              <a:pathLst>
                <a:path w="50164" h="187960">
                  <a:moveTo>
                    <a:pt x="49679" y="0"/>
                  </a:moveTo>
                  <a:lnTo>
                    <a:pt x="0" y="0"/>
                  </a:lnTo>
                  <a:lnTo>
                    <a:pt x="0" y="187421"/>
                  </a:lnTo>
                  <a:lnTo>
                    <a:pt x="49679" y="18742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4198057" y="5046652"/>
              <a:ext cx="50165" cy="187960"/>
            </a:xfrm>
            <a:custGeom>
              <a:avLst/>
              <a:gdLst/>
              <a:ahLst/>
              <a:cxnLst/>
              <a:rect l="l" t="t" r="r" b="b"/>
              <a:pathLst>
                <a:path w="50164" h="187960">
                  <a:moveTo>
                    <a:pt x="0" y="0"/>
                  </a:moveTo>
                  <a:lnTo>
                    <a:pt x="49821" y="0"/>
                  </a:lnTo>
                  <a:lnTo>
                    <a:pt x="49821" y="187396"/>
                  </a:lnTo>
                  <a:lnTo>
                    <a:pt x="0" y="187396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260129" y="5159348"/>
              <a:ext cx="62865" cy="212090"/>
            </a:xfrm>
            <a:custGeom>
              <a:avLst/>
              <a:gdLst/>
              <a:ahLst/>
              <a:cxnLst/>
              <a:rect l="l" t="t" r="r" b="b"/>
              <a:pathLst>
                <a:path w="62864" h="212089">
                  <a:moveTo>
                    <a:pt x="62753" y="0"/>
                  </a:moveTo>
                  <a:lnTo>
                    <a:pt x="0" y="0"/>
                  </a:lnTo>
                  <a:lnTo>
                    <a:pt x="0" y="211669"/>
                  </a:lnTo>
                  <a:lnTo>
                    <a:pt x="62753" y="211669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260129" y="5159353"/>
              <a:ext cx="63500" cy="212090"/>
            </a:xfrm>
            <a:custGeom>
              <a:avLst/>
              <a:gdLst/>
              <a:ahLst/>
              <a:cxnLst/>
              <a:rect l="l" t="t" r="r" b="b"/>
              <a:pathLst>
                <a:path w="63500" h="212089">
                  <a:moveTo>
                    <a:pt x="0" y="0"/>
                  </a:moveTo>
                  <a:lnTo>
                    <a:pt x="62889" y="0"/>
                  </a:lnTo>
                  <a:lnTo>
                    <a:pt x="62889" y="211664"/>
                  </a:lnTo>
                  <a:lnTo>
                    <a:pt x="0" y="211664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4260129" y="5134451"/>
              <a:ext cx="62865" cy="25400"/>
            </a:xfrm>
            <a:custGeom>
              <a:avLst/>
              <a:gdLst/>
              <a:ahLst/>
              <a:cxnLst/>
              <a:rect l="l" t="t" r="r" b="b"/>
              <a:pathLst>
                <a:path w="62864" h="25400">
                  <a:moveTo>
                    <a:pt x="62753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753" y="24902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4260129" y="5134455"/>
              <a:ext cx="63500" cy="25400"/>
            </a:xfrm>
            <a:custGeom>
              <a:avLst/>
              <a:gdLst/>
              <a:ahLst/>
              <a:cxnLst/>
              <a:rect l="l" t="t" r="r" b="b"/>
              <a:pathLst>
                <a:path w="63500" h="25400">
                  <a:moveTo>
                    <a:pt x="0" y="0"/>
                  </a:moveTo>
                  <a:lnTo>
                    <a:pt x="62889" y="0"/>
                  </a:lnTo>
                  <a:lnTo>
                    <a:pt x="62889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62889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4260129" y="4859886"/>
              <a:ext cx="62865" cy="274955"/>
            </a:xfrm>
            <a:custGeom>
              <a:avLst/>
              <a:gdLst/>
              <a:ahLst/>
              <a:cxnLst/>
              <a:rect l="l" t="t" r="r" b="b"/>
              <a:pathLst>
                <a:path w="62864" h="274954">
                  <a:moveTo>
                    <a:pt x="62753" y="0"/>
                  </a:moveTo>
                  <a:lnTo>
                    <a:pt x="0" y="0"/>
                  </a:lnTo>
                  <a:lnTo>
                    <a:pt x="0" y="274568"/>
                  </a:lnTo>
                  <a:lnTo>
                    <a:pt x="62753" y="274568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4260129" y="4859886"/>
              <a:ext cx="63500" cy="274955"/>
            </a:xfrm>
            <a:custGeom>
              <a:avLst/>
              <a:gdLst/>
              <a:ahLst/>
              <a:cxnLst/>
              <a:rect l="l" t="t" r="r" b="b"/>
              <a:pathLst>
                <a:path w="63500" h="274954">
                  <a:moveTo>
                    <a:pt x="0" y="0"/>
                  </a:moveTo>
                  <a:lnTo>
                    <a:pt x="62889" y="0"/>
                  </a:lnTo>
                  <a:lnTo>
                    <a:pt x="62889" y="274568"/>
                  </a:lnTo>
                  <a:lnTo>
                    <a:pt x="0" y="274568"/>
                  </a:lnTo>
                  <a:lnTo>
                    <a:pt x="0" y="0"/>
                  </a:lnTo>
                  <a:lnTo>
                    <a:pt x="62889" y="0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4335270" y="5097093"/>
              <a:ext cx="50165" cy="274320"/>
            </a:xfrm>
            <a:custGeom>
              <a:avLst/>
              <a:gdLst/>
              <a:ahLst/>
              <a:cxnLst/>
              <a:rect l="l" t="t" r="r" b="b"/>
              <a:pathLst>
                <a:path w="50164" h="274320">
                  <a:moveTo>
                    <a:pt x="49679" y="0"/>
                  </a:moveTo>
                  <a:lnTo>
                    <a:pt x="0" y="0"/>
                  </a:lnTo>
                  <a:lnTo>
                    <a:pt x="0" y="273924"/>
                  </a:lnTo>
                  <a:lnTo>
                    <a:pt x="49679" y="27392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4335270" y="5097107"/>
              <a:ext cx="50165" cy="274320"/>
            </a:xfrm>
            <a:custGeom>
              <a:avLst/>
              <a:gdLst/>
              <a:ahLst/>
              <a:cxnLst/>
              <a:rect l="l" t="t" r="r" b="b"/>
              <a:pathLst>
                <a:path w="50164" h="274320">
                  <a:moveTo>
                    <a:pt x="0" y="0"/>
                  </a:moveTo>
                  <a:lnTo>
                    <a:pt x="49821" y="0"/>
                  </a:lnTo>
                  <a:lnTo>
                    <a:pt x="49821" y="273910"/>
                  </a:lnTo>
                  <a:lnTo>
                    <a:pt x="0" y="273910"/>
                  </a:lnTo>
                  <a:lnTo>
                    <a:pt x="0" y="0"/>
                  </a:lnTo>
                </a:path>
              </a:pathLst>
            </a:custGeom>
            <a:ln w="12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335270" y="508465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335270" y="508465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335270" y="5071551"/>
              <a:ext cx="50165" cy="13335"/>
            </a:xfrm>
            <a:custGeom>
              <a:avLst/>
              <a:gdLst/>
              <a:ahLst/>
              <a:cxnLst/>
              <a:rect l="l" t="t" r="r" b="b"/>
              <a:pathLst>
                <a:path w="50164" h="13335">
                  <a:moveTo>
                    <a:pt x="49679" y="0"/>
                  </a:moveTo>
                  <a:lnTo>
                    <a:pt x="0" y="0"/>
                  </a:lnTo>
                  <a:lnTo>
                    <a:pt x="0" y="13106"/>
                  </a:lnTo>
                  <a:lnTo>
                    <a:pt x="49679" y="1310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335270" y="5071550"/>
              <a:ext cx="50165" cy="13335"/>
            </a:xfrm>
            <a:custGeom>
              <a:avLst/>
              <a:gdLst/>
              <a:ahLst/>
              <a:cxnLst/>
              <a:rect l="l" t="t" r="r" b="b"/>
              <a:pathLst>
                <a:path w="50164" h="13335">
                  <a:moveTo>
                    <a:pt x="0" y="0"/>
                  </a:moveTo>
                  <a:lnTo>
                    <a:pt x="49821" y="0"/>
                  </a:lnTo>
                  <a:lnTo>
                    <a:pt x="49821" y="13107"/>
                  </a:lnTo>
                  <a:lnTo>
                    <a:pt x="0" y="13107"/>
                  </a:lnTo>
                  <a:lnTo>
                    <a:pt x="0" y="0"/>
                  </a:lnTo>
                </a:path>
              </a:pathLst>
            </a:custGeom>
            <a:ln w="12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335270" y="4722917"/>
              <a:ext cx="50165" cy="349250"/>
            </a:xfrm>
            <a:custGeom>
              <a:avLst/>
              <a:gdLst/>
              <a:ahLst/>
              <a:cxnLst/>
              <a:rect l="l" t="t" r="r" b="b"/>
              <a:pathLst>
                <a:path w="50164" h="349250">
                  <a:moveTo>
                    <a:pt x="49679" y="0"/>
                  </a:moveTo>
                  <a:lnTo>
                    <a:pt x="0" y="0"/>
                  </a:lnTo>
                  <a:lnTo>
                    <a:pt x="0" y="348633"/>
                  </a:lnTo>
                  <a:lnTo>
                    <a:pt x="49679" y="34863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335270" y="4722917"/>
              <a:ext cx="50165" cy="349250"/>
            </a:xfrm>
            <a:custGeom>
              <a:avLst/>
              <a:gdLst/>
              <a:ahLst/>
              <a:cxnLst/>
              <a:rect l="l" t="t" r="r" b="b"/>
              <a:pathLst>
                <a:path w="50164" h="349250">
                  <a:moveTo>
                    <a:pt x="0" y="0"/>
                  </a:moveTo>
                  <a:lnTo>
                    <a:pt x="49821" y="0"/>
                  </a:lnTo>
                  <a:lnTo>
                    <a:pt x="49821" y="348633"/>
                  </a:lnTo>
                  <a:lnTo>
                    <a:pt x="0" y="348633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397615" y="4934581"/>
              <a:ext cx="62230" cy="436880"/>
            </a:xfrm>
            <a:custGeom>
              <a:avLst/>
              <a:gdLst/>
              <a:ahLst/>
              <a:cxnLst/>
              <a:rect l="l" t="t" r="r" b="b"/>
              <a:pathLst>
                <a:path w="62229" h="436879">
                  <a:moveTo>
                    <a:pt x="62099" y="0"/>
                  </a:moveTo>
                  <a:lnTo>
                    <a:pt x="0" y="0"/>
                  </a:lnTo>
                  <a:lnTo>
                    <a:pt x="0" y="436436"/>
                  </a:lnTo>
                  <a:lnTo>
                    <a:pt x="62099" y="436436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4397615" y="4934581"/>
              <a:ext cx="62230" cy="436880"/>
            </a:xfrm>
            <a:custGeom>
              <a:avLst/>
              <a:gdLst/>
              <a:ahLst/>
              <a:cxnLst/>
              <a:rect l="l" t="t" r="r" b="b"/>
              <a:pathLst>
                <a:path w="62229" h="436879">
                  <a:moveTo>
                    <a:pt x="0" y="0"/>
                  </a:moveTo>
                  <a:lnTo>
                    <a:pt x="62072" y="0"/>
                  </a:lnTo>
                  <a:lnTo>
                    <a:pt x="62072" y="436436"/>
                  </a:lnTo>
                  <a:lnTo>
                    <a:pt x="0" y="436436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4397615" y="4922130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397615" y="4922132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0" y="0"/>
                  </a:moveTo>
                  <a:lnTo>
                    <a:pt x="62072" y="0"/>
                  </a:lnTo>
                  <a:lnTo>
                    <a:pt x="62072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397615" y="4897230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4397615" y="4897234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0" y="0"/>
                  </a:moveTo>
                  <a:lnTo>
                    <a:pt x="62072" y="0"/>
                  </a:lnTo>
                  <a:lnTo>
                    <a:pt x="62072" y="24898"/>
                  </a:lnTo>
                  <a:lnTo>
                    <a:pt x="0" y="24898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4397615" y="4473246"/>
              <a:ext cx="62230" cy="424180"/>
            </a:xfrm>
            <a:custGeom>
              <a:avLst/>
              <a:gdLst/>
              <a:ahLst/>
              <a:cxnLst/>
              <a:rect l="l" t="t" r="r" b="b"/>
              <a:pathLst>
                <a:path w="62229" h="424179">
                  <a:moveTo>
                    <a:pt x="62099" y="0"/>
                  </a:moveTo>
                  <a:lnTo>
                    <a:pt x="0" y="0"/>
                  </a:lnTo>
                  <a:lnTo>
                    <a:pt x="0" y="423987"/>
                  </a:lnTo>
                  <a:lnTo>
                    <a:pt x="62099" y="42398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397615" y="4473246"/>
              <a:ext cx="62230" cy="424180"/>
            </a:xfrm>
            <a:custGeom>
              <a:avLst/>
              <a:gdLst/>
              <a:ahLst/>
              <a:cxnLst/>
              <a:rect l="l" t="t" r="r" b="b"/>
              <a:pathLst>
                <a:path w="62229" h="424179">
                  <a:moveTo>
                    <a:pt x="0" y="0"/>
                  </a:moveTo>
                  <a:lnTo>
                    <a:pt x="62072" y="0"/>
                  </a:lnTo>
                  <a:lnTo>
                    <a:pt x="62072" y="423987"/>
                  </a:lnTo>
                  <a:lnTo>
                    <a:pt x="0" y="423987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4471939" y="5034175"/>
              <a:ext cx="50165" cy="337185"/>
            </a:xfrm>
            <a:custGeom>
              <a:avLst/>
              <a:gdLst/>
              <a:ahLst/>
              <a:cxnLst/>
              <a:rect l="l" t="t" r="r" b="b"/>
              <a:pathLst>
                <a:path w="50164" h="337185">
                  <a:moveTo>
                    <a:pt x="49679" y="0"/>
                  </a:moveTo>
                  <a:lnTo>
                    <a:pt x="0" y="0"/>
                  </a:lnTo>
                  <a:lnTo>
                    <a:pt x="0" y="336842"/>
                  </a:lnTo>
                  <a:lnTo>
                    <a:pt x="49679" y="33684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4471939" y="5034175"/>
              <a:ext cx="50165" cy="337185"/>
            </a:xfrm>
            <a:custGeom>
              <a:avLst/>
              <a:gdLst/>
              <a:ahLst/>
              <a:cxnLst/>
              <a:rect l="l" t="t" r="r" b="b"/>
              <a:pathLst>
                <a:path w="50164" h="337185">
                  <a:moveTo>
                    <a:pt x="0" y="0"/>
                  </a:moveTo>
                  <a:lnTo>
                    <a:pt x="49821" y="0"/>
                  </a:lnTo>
                  <a:lnTo>
                    <a:pt x="49821" y="336842"/>
                  </a:lnTo>
                  <a:lnTo>
                    <a:pt x="0" y="336842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471939" y="5021724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0"/>
                  </a:lnTo>
                  <a:lnTo>
                    <a:pt x="49679" y="1245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471939" y="502172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471939" y="5009275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471939" y="5009277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4471939" y="4572840"/>
              <a:ext cx="50165" cy="436880"/>
            </a:xfrm>
            <a:custGeom>
              <a:avLst/>
              <a:gdLst/>
              <a:ahLst/>
              <a:cxnLst/>
              <a:rect l="l" t="t" r="r" b="b"/>
              <a:pathLst>
                <a:path w="50164" h="436879">
                  <a:moveTo>
                    <a:pt x="49679" y="0"/>
                  </a:moveTo>
                  <a:lnTo>
                    <a:pt x="0" y="0"/>
                  </a:lnTo>
                  <a:lnTo>
                    <a:pt x="0" y="436436"/>
                  </a:lnTo>
                  <a:lnTo>
                    <a:pt x="49679" y="43643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4471939" y="4572840"/>
              <a:ext cx="50165" cy="436880"/>
            </a:xfrm>
            <a:custGeom>
              <a:avLst/>
              <a:gdLst/>
              <a:ahLst/>
              <a:cxnLst/>
              <a:rect l="l" t="t" r="r" b="b"/>
              <a:pathLst>
                <a:path w="50164" h="436879">
                  <a:moveTo>
                    <a:pt x="0" y="0"/>
                  </a:moveTo>
                  <a:lnTo>
                    <a:pt x="49821" y="0"/>
                  </a:lnTo>
                  <a:lnTo>
                    <a:pt x="49821" y="436436"/>
                  </a:lnTo>
                  <a:lnTo>
                    <a:pt x="0" y="436436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534011" y="4909683"/>
              <a:ext cx="50165" cy="461645"/>
            </a:xfrm>
            <a:custGeom>
              <a:avLst/>
              <a:gdLst/>
              <a:ahLst/>
              <a:cxnLst/>
              <a:rect l="l" t="t" r="r" b="b"/>
              <a:pathLst>
                <a:path w="50164" h="461645">
                  <a:moveTo>
                    <a:pt x="49679" y="0"/>
                  </a:moveTo>
                  <a:lnTo>
                    <a:pt x="0" y="0"/>
                  </a:lnTo>
                  <a:lnTo>
                    <a:pt x="0" y="461334"/>
                  </a:lnTo>
                  <a:lnTo>
                    <a:pt x="49679" y="46133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534011" y="4909683"/>
              <a:ext cx="50165" cy="461645"/>
            </a:xfrm>
            <a:custGeom>
              <a:avLst/>
              <a:gdLst/>
              <a:ahLst/>
              <a:cxnLst/>
              <a:rect l="l" t="t" r="r" b="b"/>
              <a:pathLst>
                <a:path w="50164" h="461645">
                  <a:moveTo>
                    <a:pt x="0" y="0"/>
                  </a:moveTo>
                  <a:lnTo>
                    <a:pt x="49821" y="0"/>
                  </a:lnTo>
                  <a:lnTo>
                    <a:pt x="49821" y="461334"/>
                  </a:lnTo>
                  <a:lnTo>
                    <a:pt x="0" y="461334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534011" y="4884781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534011" y="4884784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821" y="0"/>
                  </a:lnTo>
                  <a:lnTo>
                    <a:pt x="49821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534011" y="4448348"/>
              <a:ext cx="50165" cy="436880"/>
            </a:xfrm>
            <a:custGeom>
              <a:avLst/>
              <a:gdLst/>
              <a:ahLst/>
              <a:cxnLst/>
              <a:rect l="l" t="t" r="r" b="b"/>
              <a:pathLst>
                <a:path w="50164" h="436879">
                  <a:moveTo>
                    <a:pt x="49679" y="0"/>
                  </a:moveTo>
                  <a:lnTo>
                    <a:pt x="0" y="0"/>
                  </a:lnTo>
                  <a:lnTo>
                    <a:pt x="0" y="436436"/>
                  </a:lnTo>
                  <a:lnTo>
                    <a:pt x="49679" y="43643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534011" y="4448321"/>
              <a:ext cx="50165" cy="436880"/>
            </a:xfrm>
            <a:custGeom>
              <a:avLst/>
              <a:gdLst/>
              <a:ahLst/>
              <a:cxnLst/>
              <a:rect l="l" t="t" r="r" b="b"/>
              <a:pathLst>
                <a:path w="50164" h="436879">
                  <a:moveTo>
                    <a:pt x="0" y="0"/>
                  </a:moveTo>
                  <a:lnTo>
                    <a:pt x="49821" y="0"/>
                  </a:lnTo>
                  <a:lnTo>
                    <a:pt x="49821" y="436463"/>
                  </a:lnTo>
                  <a:lnTo>
                    <a:pt x="0" y="436463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596356" y="5159348"/>
              <a:ext cx="62230" cy="212090"/>
            </a:xfrm>
            <a:custGeom>
              <a:avLst/>
              <a:gdLst/>
              <a:ahLst/>
              <a:cxnLst/>
              <a:rect l="l" t="t" r="r" b="b"/>
              <a:pathLst>
                <a:path w="62229" h="212089">
                  <a:moveTo>
                    <a:pt x="62099" y="0"/>
                  </a:moveTo>
                  <a:lnTo>
                    <a:pt x="0" y="0"/>
                  </a:lnTo>
                  <a:lnTo>
                    <a:pt x="0" y="211669"/>
                  </a:lnTo>
                  <a:lnTo>
                    <a:pt x="62099" y="211669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596356" y="5159353"/>
              <a:ext cx="62230" cy="212090"/>
            </a:xfrm>
            <a:custGeom>
              <a:avLst/>
              <a:gdLst/>
              <a:ahLst/>
              <a:cxnLst/>
              <a:rect l="l" t="t" r="r" b="b"/>
              <a:pathLst>
                <a:path w="62229" h="212089">
                  <a:moveTo>
                    <a:pt x="0" y="0"/>
                  </a:moveTo>
                  <a:lnTo>
                    <a:pt x="62072" y="0"/>
                  </a:lnTo>
                  <a:lnTo>
                    <a:pt x="62072" y="211664"/>
                  </a:lnTo>
                  <a:lnTo>
                    <a:pt x="0" y="211664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596356" y="4735366"/>
              <a:ext cx="62230" cy="424180"/>
            </a:xfrm>
            <a:custGeom>
              <a:avLst/>
              <a:gdLst/>
              <a:ahLst/>
              <a:cxnLst/>
              <a:rect l="l" t="t" r="r" b="b"/>
              <a:pathLst>
                <a:path w="62229" h="424179">
                  <a:moveTo>
                    <a:pt x="62099" y="0"/>
                  </a:moveTo>
                  <a:lnTo>
                    <a:pt x="0" y="0"/>
                  </a:lnTo>
                  <a:lnTo>
                    <a:pt x="0" y="423987"/>
                  </a:lnTo>
                  <a:lnTo>
                    <a:pt x="62099" y="42398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4596356" y="4735366"/>
              <a:ext cx="62230" cy="424180"/>
            </a:xfrm>
            <a:custGeom>
              <a:avLst/>
              <a:gdLst/>
              <a:ahLst/>
              <a:cxnLst/>
              <a:rect l="l" t="t" r="r" b="b"/>
              <a:pathLst>
                <a:path w="62229" h="424179">
                  <a:moveTo>
                    <a:pt x="0" y="0"/>
                  </a:moveTo>
                  <a:lnTo>
                    <a:pt x="62072" y="0"/>
                  </a:lnTo>
                  <a:lnTo>
                    <a:pt x="62072" y="423987"/>
                  </a:lnTo>
                  <a:lnTo>
                    <a:pt x="0" y="423987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3" name="object 2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434" y="4928369"/>
              <a:ext cx="136644" cy="448862"/>
            </a:xfrm>
            <a:prstGeom prst="rect">
              <a:avLst/>
            </a:prstGeom>
          </p:spPr>
        </p:pic>
        <p:sp>
          <p:nvSpPr>
            <p:cNvPr id="264" name="object 264"/>
            <p:cNvSpPr/>
            <p:nvPr/>
          </p:nvSpPr>
          <p:spPr>
            <a:xfrm>
              <a:off x="4732753" y="4834960"/>
              <a:ext cx="62230" cy="337185"/>
            </a:xfrm>
            <a:custGeom>
              <a:avLst/>
              <a:gdLst/>
              <a:ahLst/>
              <a:cxnLst/>
              <a:rect l="l" t="t" r="r" b="b"/>
              <a:pathLst>
                <a:path w="62229" h="337185">
                  <a:moveTo>
                    <a:pt x="62099" y="0"/>
                  </a:moveTo>
                  <a:lnTo>
                    <a:pt x="0" y="0"/>
                  </a:lnTo>
                  <a:lnTo>
                    <a:pt x="0" y="336842"/>
                  </a:lnTo>
                  <a:lnTo>
                    <a:pt x="62099" y="33684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732753" y="4834960"/>
              <a:ext cx="62230" cy="337185"/>
            </a:xfrm>
            <a:custGeom>
              <a:avLst/>
              <a:gdLst/>
              <a:ahLst/>
              <a:cxnLst/>
              <a:rect l="l" t="t" r="r" b="b"/>
              <a:pathLst>
                <a:path w="62229" h="337185">
                  <a:moveTo>
                    <a:pt x="0" y="0"/>
                  </a:moveTo>
                  <a:lnTo>
                    <a:pt x="62072" y="0"/>
                  </a:lnTo>
                  <a:lnTo>
                    <a:pt x="62072" y="336842"/>
                  </a:lnTo>
                  <a:lnTo>
                    <a:pt x="0" y="336842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4807893" y="5296311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49679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49679" y="7470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4807893" y="5296322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0" y="0"/>
                  </a:moveTo>
                  <a:lnTo>
                    <a:pt x="49821" y="0"/>
                  </a:lnTo>
                  <a:lnTo>
                    <a:pt x="49821" y="74695"/>
                  </a:lnTo>
                  <a:lnTo>
                    <a:pt x="0" y="74695"/>
                  </a:lnTo>
                  <a:lnTo>
                    <a:pt x="0" y="0"/>
                  </a:lnTo>
                </a:path>
              </a:pathLst>
            </a:custGeom>
            <a:ln w="124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4807893" y="5258969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807893" y="525897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4807893" y="4947030"/>
              <a:ext cx="50165" cy="312420"/>
            </a:xfrm>
            <a:custGeom>
              <a:avLst/>
              <a:gdLst/>
              <a:ahLst/>
              <a:cxnLst/>
              <a:rect l="l" t="t" r="r" b="b"/>
              <a:pathLst>
                <a:path w="50164" h="312420">
                  <a:moveTo>
                    <a:pt x="49679" y="0"/>
                  </a:moveTo>
                  <a:lnTo>
                    <a:pt x="0" y="0"/>
                  </a:lnTo>
                  <a:lnTo>
                    <a:pt x="0" y="311943"/>
                  </a:lnTo>
                  <a:lnTo>
                    <a:pt x="49679" y="31194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4807893" y="4947030"/>
              <a:ext cx="124460" cy="424180"/>
            </a:xfrm>
            <a:custGeom>
              <a:avLst/>
              <a:gdLst/>
              <a:ahLst/>
              <a:cxnLst/>
              <a:rect l="l" t="t" r="r" b="b"/>
              <a:pathLst>
                <a:path w="124460" h="424179">
                  <a:moveTo>
                    <a:pt x="0" y="0"/>
                  </a:moveTo>
                  <a:lnTo>
                    <a:pt x="49821" y="0"/>
                  </a:lnTo>
                  <a:lnTo>
                    <a:pt x="49821" y="311943"/>
                  </a:lnTo>
                  <a:lnTo>
                    <a:pt x="0" y="311943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  <a:path w="124460" h="424179">
                  <a:moveTo>
                    <a:pt x="62344" y="423987"/>
                  </a:moveTo>
                  <a:lnTo>
                    <a:pt x="124417" y="423987"/>
                  </a:lnTo>
                  <a:lnTo>
                    <a:pt x="62344" y="423987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870238" y="5333664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29" h="37464">
                  <a:moveTo>
                    <a:pt x="6209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099" y="3735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870238" y="5333670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29" h="37464">
                  <a:moveTo>
                    <a:pt x="0" y="0"/>
                  </a:moveTo>
                  <a:lnTo>
                    <a:pt x="62072" y="0"/>
                  </a:lnTo>
                  <a:lnTo>
                    <a:pt x="62072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870238" y="5246512"/>
              <a:ext cx="62230" cy="87630"/>
            </a:xfrm>
            <a:custGeom>
              <a:avLst/>
              <a:gdLst/>
              <a:ahLst/>
              <a:cxnLst/>
              <a:rect l="l" t="t" r="r" b="b"/>
              <a:pathLst>
                <a:path w="62229" h="87629">
                  <a:moveTo>
                    <a:pt x="62099" y="0"/>
                  </a:moveTo>
                  <a:lnTo>
                    <a:pt x="0" y="0"/>
                  </a:lnTo>
                  <a:lnTo>
                    <a:pt x="0" y="87158"/>
                  </a:lnTo>
                  <a:lnTo>
                    <a:pt x="62099" y="87158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870238" y="5246525"/>
              <a:ext cx="62230" cy="87630"/>
            </a:xfrm>
            <a:custGeom>
              <a:avLst/>
              <a:gdLst/>
              <a:ahLst/>
              <a:cxnLst/>
              <a:rect l="l" t="t" r="r" b="b"/>
              <a:pathLst>
                <a:path w="62229" h="87629">
                  <a:moveTo>
                    <a:pt x="0" y="0"/>
                  </a:moveTo>
                  <a:lnTo>
                    <a:pt x="62072" y="0"/>
                  </a:lnTo>
                  <a:lnTo>
                    <a:pt x="62072" y="87144"/>
                  </a:lnTo>
                  <a:lnTo>
                    <a:pt x="0" y="87144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932311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4932311" y="5321221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0" y="0"/>
                  </a:moveTo>
                  <a:lnTo>
                    <a:pt x="62072" y="0"/>
                  </a:lnTo>
                  <a:lnTo>
                    <a:pt x="62072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4932311" y="53087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4932311" y="5308771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0" y="0"/>
                  </a:moveTo>
                  <a:lnTo>
                    <a:pt x="62072" y="0"/>
                  </a:lnTo>
                  <a:lnTo>
                    <a:pt x="62072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932311" y="5246517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6209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62099" y="6225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932311" y="5246525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0" y="0"/>
                  </a:moveTo>
                  <a:lnTo>
                    <a:pt x="62072" y="0"/>
                  </a:lnTo>
                  <a:lnTo>
                    <a:pt x="62072" y="62246"/>
                  </a:lnTo>
                  <a:lnTo>
                    <a:pt x="0" y="62246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5006635" y="533366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5006635" y="5333670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47"/>
                  </a:lnTo>
                  <a:lnTo>
                    <a:pt x="0" y="37347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006635" y="5321219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0"/>
                  </a:lnTo>
                  <a:lnTo>
                    <a:pt x="49679" y="1245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5006635" y="5321221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5006635" y="5246514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49679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49679" y="7470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5006635" y="5246525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0" y="0"/>
                  </a:moveTo>
                  <a:lnTo>
                    <a:pt x="49821" y="0"/>
                  </a:lnTo>
                  <a:lnTo>
                    <a:pt x="49821" y="74695"/>
                  </a:lnTo>
                  <a:lnTo>
                    <a:pt x="0" y="74695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5068707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5068707" y="5321221"/>
              <a:ext cx="62865" cy="50165"/>
            </a:xfrm>
            <a:custGeom>
              <a:avLst/>
              <a:gdLst/>
              <a:ahLst/>
              <a:cxnLst/>
              <a:rect l="l" t="t" r="r" b="b"/>
              <a:pathLst>
                <a:path w="62864" h="50164">
                  <a:moveTo>
                    <a:pt x="0" y="0"/>
                  </a:moveTo>
                  <a:lnTo>
                    <a:pt x="62344" y="0"/>
                  </a:lnTo>
                  <a:lnTo>
                    <a:pt x="62344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5068707" y="53087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068707" y="5308771"/>
              <a:ext cx="62865" cy="12700"/>
            </a:xfrm>
            <a:custGeom>
              <a:avLst/>
              <a:gdLst/>
              <a:ahLst/>
              <a:cxnLst/>
              <a:rect l="l" t="t" r="r" b="b"/>
              <a:pathLst>
                <a:path w="62864" h="12700">
                  <a:moveTo>
                    <a:pt x="0" y="0"/>
                  </a:moveTo>
                  <a:lnTo>
                    <a:pt x="62344" y="0"/>
                  </a:lnTo>
                  <a:lnTo>
                    <a:pt x="62344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068707" y="5246517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6209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62099" y="6225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068707" y="5246525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0"/>
                  </a:moveTo>
                  <a:lnTo>
                    <a:pt x="62344" y="0"/>
                  </a:lnTo>
                  <a:lnTo>
                    <a:pt x="62344" y="62246"/>
                  </a:lnTo>
                  <a:lnTo>
                    <a:pt x="0" y="62246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143303" y="5321212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4967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49679" y="49805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143303" y="5321221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821" y="0"/>
                  </a:lnTo>
                  <a:lnTo>
                    <a:pt x="49821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143303" y="5296318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143303" y="5296322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821" y="0"/>
                  </a:lnTo>
                  <a:lnTo>
                    <a:pt x="49821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143303" y="5258969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143303" y="525897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205376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205376" y="5321221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0" y="0"/>
                  </a:moveTo>
                  <a:lnTo>
                    <a:pt x="62072" y="0"/>
                  </a:lnTo>
                  <a:lnTo>
                    <a:pt x="62072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205376" y="5283867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29" h="37464">
                  <a:moveTo>
                    <a:pt x="6209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099" y="3735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205376" y="5283873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29" h="37464">
                  <a:moveTo>
                    <a:pt x="0" y="0"/>
                  </a:moveTo>
                  <a:lnTo>
                    <a:pt x="62072" y="0"/>
                  </a:lnTo>
                  <a:lnTo>
                    <a:pt x="62072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205376" y="5221619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6209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62099" y="6225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205376" y="5221599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0" y="0"/>
                  </a:moveTo>
                  <a:lnTo>
                    <a:pt x="62072" y="0"/>
                  </a:lnTo>
                  <a:lnTo>
                    <a:pt x="62072" y="62273"/>
                  </a:lnTo>
                  <a:lnTo>
                    <a:pt x="0" y="62273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279972" y="5308763"/>
              <a:ext cx="50800" cy="62865"/>
            </a:xfrm>
            <a:custGeom>
              <a:avLst/>
              <a:gdLst/>
              <a:ahLst/>
              <a:cxnLst/>
              <a:rect l="l" t="t" r="r" b="b"/>
              <a:pathLst>
                <a:path w="50800" h="62864">
                  <a:moveTo>
                    <a:pt x="50333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50333" y="62254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279972" y="5308771"/>
              <a:ext cx="50800" cy="62865"/>
            </a:xfrm>
            <a:custGeom>
              <a:avLst/>
              <a:gdLst/>
              <a:ahLst/>
              <a:cxnLst/>
              <a:rect l="l" t="t" r="r" b="b"/>
              <a:pathLst>
                <a:path w="50800" h="62864">
                  <a:moveTo>
                    <a:pt x="0" y="0"/>
                  </a:moveTo>
                  <a:lnTo>
                    <a:pt x="50365" y="0"/>
                  </a:lnTo>
                  <a:lnTo>
                    <a:pt x="50365" y="62246"/>
                  </a:lnTo>
                  <a:lnTo>
                    <a:pt x="0" y="62246"/>
                  </a:lnTo>
                  <a:lnTo>
                    <a:pt x="0" y="0"/>
                  </a:lnTo>
                </a:path>
              </a:pathLst>
            </a:custGeom>
            <a:ln w="12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279972" y="5283869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50333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50333" y="24902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279972" y="5283873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50365" y="0"/>
                  </a:lnTo>
                  <a:lnTo>
                    <a:pt x="50365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50365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279972" y="5196715"/>
              <a:ext cx="50800" cy="87630"/>
            </a:xfrm>
            <a:custGeom>
              <a:avLst/>
              <a:gdLst/>
              <a:ahLst/>
              <a:cxnLst/>
              <a:rect l="l" t="t" r="r" b="b"/>
              <a:pathLst>
                <a:path w="50800" h="87629">
                  <a:moveTo>
                    <a:pt x="50333" y="0"/>
                  </a:moveTo>
                  <a:lnTo>
                    <a:pt x="0" y="0"/>
                  </a:lnTo>
                  <a:lnTo>
                    <a:pt x="0" y="87158"/>
                  </a:lnTo>
                  <a:lnTo>
                    <a:pt x="50333" y="87158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279972" y="5196701"/>
              <a:ext cx="50800" cy="87630"/>
            </a:xfrm>
            <a:custGeom>
              <a:avLst/>
              <a:gdLst/>
              <a:ahLst/>
              <a:cxnLst/>
              <a:rect l="l" t="t" r="r" b="b"/>
              <a:pathLst>
                <a:path w="50800" h="87629">
                  <a:moveTo>
                    <a:pt x="0" y="0"/>
                  </a:moveTo>
                  <a:lnTo>
                    <a:pt x="50365" y="0"/>
                  </a:lnTo>
                  <a:lnTo>
                    <a:pt x="50365" y="87172"/>
                  </a:lnTo>
                  <a:lnTo>
                    <a:pt x="0" y="87172"/>
                  </a:lnTo>
                  <a:lnTo>
                    <a:pt x="0" y="0"/>
                  </a:lnTo>
                  <a:lnTo>
                    <a:pt x="50365" y="0"/>
                  </a:lnTo>
                  <a:lnTo>
                    <a:pt x="0" y="0"/>
                  </a:lnTo>
                </a:path>
              </a:pathLst>
            </a:custGeom>
            <a:ln w="12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342861" y="5296311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49679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49679" y="7470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342861" y="5296322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0" y="0"/>
                  </a:moveTo>
                  <a:lnTo>
                    <a:pt x="49549" y="0"/>
                  </a:lnTo>
                  <a:lnTo>
                    <a:pt x="49549" y="74695"/>
                  </a:lnTo>
                  <a:lnTo>
                    <a:pt x="0" y="74695"/>
                  </a:lnTo>
                  <a:lnTo>
                    <a:pt x="0" y="0"/>
                  </a:lnTo>
                </a:path>
              </a:pathLst>
            </a:custGeom>
            <a:ln w="124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342861" y="5283871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5342861" y="5283873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549" y="0"/>
                  </a:lnTo>
                  <a:lnTo>
                    <a:pt x="49549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549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342861" y="5196715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49679" y="0"/>
                  </a:moveTo>
                  <a:lnTo>
                    <a:pt x="0" y="0"/>
                  </a:lnTo>
                  <a:lnTo>
                    <a:pt x="0" y="87158"/>
                  </a:lnTo>
                  <a:lnTo>
                    <a:pt x="49679" y="87158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342861" y="5196701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0" y="0"/>
                  </a:moveTo>
                  <a:lnTo>
                    <a:pt x="49549" y="0"/>
                  </a:lnTo>
                  <a:lnTo>
                    <a:pt x="49549" y="87172"/>
                  </a:lnTo>
                  <a:lnTo>
                    <a:pt x="0" y="87172"/>
                  </a:lnTo>
                  <a:lnTo>
                    <a:pt x="0" y="0"/>
                  </a:lnTo>
                  <a:lnTo>
                    <a:pt x="49549" y="0"/>
                  </a:lnTo>
                  <a:lnTo>
                    <a:pt x="0" y="0"/>
                  </a:lnTo>
                </a:path>
              </a:pathLst>
            </a:custGeom>
            <a:ln w="124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5404934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5404934" y="5321221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0" y="0"/>
                  </a:moveTo>
                  <a:lnTo>
                    <a:pt x="62072" y="0"/>
                  </a:lnTo>
                  <a:lnTo>
                    <a:pt x="62072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5404934" y="53087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404934" y="5308771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0" y="0"/>
                  </a:moveTo>
                  <a:lnTo>
                    <a:pt x="62072" y="0"/>
                  </a:lnTo>
                  <a:lnTo>
                    <a:pt x="62072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404934" y="5234065"/>
              <a:ext cx="62230" cy="74930"/>
            </a:xfrm>
            <a:custGeom>
              <a:avLst/>
              <a:gdLst/>
              <a:ahLst/>
              <a:cxnLst/>
              <a:rect l="l" t="t" r="r" b="b"/>
              <a:pathLst>
                <a:path w="62229" h="74929">
                  <a:moveTo>
                    <a:pt x="62099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62099" y="74706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5404934" y="5234048"/>
              <a:ext cx="62230" cy="74930"/>
            </a:xfrm>
            <a:custGeom>
              <a:avLst/>
              <a:gdLst/>
              <a:ahLst/>
              <a:cxnLst/>
              <a:rect l="l" t="t" r="r" b="b"/>
              <a:pathLst>
                <a:path w="62229" h="74929">
                  <a:moveTo>
                    <a:pt x="0" y="0"/>
                  </a:moveTo>
                  <a:lnTo>
                    <a:pt x="62072" y="0"/>
                  </a:lnTo>
                  <a:lnTo>
                    <a:pt x="62072" y="74722"/>
                  </a:lnTo>
                  <a:lnTo>
                    <a:pt x="0" y="74722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5479258" y="5308763"/>
              <a:ext cx="50165" cy="62865"/>
            </a:xfrm>
            <a:custGeom>
              <a:avLst/>
              <a:gdLst/>
              <a:ahLst/>
              <a:cxnLst/>
              <a:rect l="l" t="t" r="r" b="b"/>
              <a:pathLst>
                <a:path w="50164" h="62864">
                  <a:moveTo>
                    <a:pt x="4967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49679" y="6225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479258" y="5308771"/>
              <a:ext cx="50165" cy="62865"/>
            </a:xfrm>
            <a:custGeom>
              <a:avLst/>
              <a:gdLst/>
              <a:ahLst/>
              <a:cxnLst/>
              <a:rect l="l" t="t" r="r" b="b"/>
              <a:pathLst>
                <a:path w="50164" h="62864">
                  <a:moveTo>
                    <a:pt x="0" y="0"/>
                  </a:moveTo>
                  <a:lnTo>
                    <a:pt x="49821" y="0"/>
                  </a:lnTo>
                  <a:lnTo>
                    <a:pt x="49821" y="62246"/>
                  </a:lnTo>
                  <a:lnTo>
                    <a:pt x="0" y="62246"/>
                  </a:lnTo>
                  <a:lnTo>
                    <a:pt x="0" y="0"/>
                  </a:lnTo>
                </a:path>
              </a:pathLst>
            </a:custGeom>
            <a:ln w="124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5479258" y="5283869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5479258" y="5283873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821" y="0"/>
                  </a:lnTo>
                  <a:lnTo>
                    <a:pt x="49821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479258" y="5221619"/>
              <a:ext cx="50165" cy="62865"/>
            </a:xfrm>
            <a:custGeom>
              <a:avLst/>
              <a:gdLst/>
              <a:ahLst/>
              <a:cxnLst/>
              <a:rect l="l" t="t" r="r" b="b"/>
              <a:pathLst>
                <a:path w="50164" h="62864">
                  <a:moveTo>
                    <a:pt x="4967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49679" y="6225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479258" y="5221599"/>
              <a:ext cx="50165" cy="62865"/>
            </a:xfrm>
            <a:custGeom>
              <a:avLst/>
              <a:gdLst/>
              <a:ahLst/>
              <a:cxnLst/>
              <a:rect l="l" t="t" r="r" b="b"/>
              <a:pathLst>
                <a:path w="50164" h="62864">
                  <a:moveTo>
                    <a:pt x="0" y="0"/>
                  </a:moveTo>
                  <a:lnTo>
                    <a:pt x="49821" y="0"/>
                  </a:lnTo>
                  <a:lnTo>
                    <a:pt x="49821" y="62273"/>
                  </a:lnTo>
                  <a:lnTo>
                    <a:pt x="0" y="62273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541331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5541331" y="5321221"/>
              <a:ext cx="62865" cy="50165"/>
            </a:xfrm>
            <a:custGeom>
              <a:avLst/>
              <a:gdLst/>
              <a:ahLst/>
              <a:cxnLst/>
              <a:rect l="l" t="t" r="r" b="b"/>
              <a:pathLst>
                <a:path w="62864" h="50164">
                  <a:moveTo>
                    <a:pt x="0" y="0"/>
                  </a:moveTo>
                  <a:lnTo>
                    <a:pt x="62344" y="0"/>
                  </a:lnTo>
                  <a:lnTo>
                    <a:pt x="62344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5541331" y="53087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5541331" y="5308771"/>
              <a:ext cx="62865" cy="12700"/>
            </a:xfrm>
            <a:custGeom>
              <a:avLst/>
              <a:gdLst/>
              <a:ahLst/>
              <a:cxnLst/>
              <a:rect l="l" t="t" r="r" b="b"/>
              <a:pathLst>
                <a:path w="62864" h="12700">
                  <a:moveTo>
                    <a:pt x="0" y="0"/>
                  </a:moveTo>
                  <a:lnTo>
                    <a:pt x="62344" y="0"/>
                  </a:lnTo>
                  <a:lnTo>
                    <a:pt x="62344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541331" y="5271418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29" h="37464">
                  <a:moveTo>
                    <a:pt x="6209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099" y="3735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5541331" y="5271424"/>
              <a:ext cx="62865" cy="37465"/>
            </a:xfrm>
            <a:custGeom>
              <a:avLst/>
              <a:gdLst/>
              <a:ahLst/>
              <a:cxnLst/>
              <a:rect l="l" t="t" r="r" b="b"/>
              <a:pathLst>
                <a:path w="62864" h="37464">
                  <a:moveTo>
                    <a:pt x="0" y="0"/>
                  </a:moveTo>
                  <a:lnTo>
                    <a:pt x="62344" y="0"/>
                  </a:lnTo>
                  <a:lnTo>
                    <a:pt x="62344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5615927" y="535856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5615927" y="535856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5615927" y="5346117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151950" y="1903603"/>
              <a:ext cx="4687570" cy="3617595"/>
            </a:xfrm>
            <a:custGeom>
              <a:avLst/>
              <a:gdLst/>
              <a:ahLst/>
              <a:cxnLst/>
              <a:rect l="l" t="t" r="r" b="b"/>
              <a:pathLst>
                <a:path w="4687570" h="3617595">
                  <a:moveTo>
                    <a:pt x="4463976" y="3442516"/>
                  </a:moveTo>
                  <a:lnTo>
                    <a:pt x="4513798" y="3442516"/>
                  </a:lnTo>
                  <a:lnTo>
                    <a:pt x="4513798" y="3454965"/>
                  </a:lnTo>
                  <a:lnTo>
                    <a:pt x="4463976" y="3454965"/>
                  </a:lnTo>
                  <a:lnTo>
                    <a:pt x="4463976" y="3442516"/>
                  </a:lnTo>
                  <a:lnTo>
                    <a:pt x="4513798" y="3442516"/>
                  </a:lnTo>
                  <a:lnTo>
                    <a:pt x="4463976" y="3442516"/>
                  </a:lnTo>
                  <a:lnTo>
                    <a:pt x="4513798" y="3442516"/>
                  </a:lnTo>
                  <a:lnTo>
                    <a:pt x="4463976" y="3442516"/>
                  </a:lnTo>
                  <a:lnTo>
                    <a:pt x="4513798" y="3442516"/>
                  </a:lnTo>
                  <a:lnTo>
                    <a:pt x="4463976" y="3442516"/>
                  </a:lnTo>
                </a:path>
                <a:path w="4687570" h="3617595">
                  <a:moveTo>
                    <a:pt x="310499" y="3504762"/>
                  </a:moveTo>
                  <a:lnTo>
                    <a:pt x="4488751" y="3504762"/>
                  </a:lnTo>
                </a:path>
                <a:path w="4687570" h="3617595">
                  <a:moveTo>
                    <a:pt x="310499" y="3504762"/>
                  </a:moveTo>
                  <a:lnTo>
                    <a:pt x="310499" y="3617491"/>
                  </a:lnTo>
                </a:path>
                <a:path w="4687570" h="3617595">
                  <a:moveTo>
                    <a:pt x="385041" y="3504762"/>
                  </a:moveTo>
                  <a:lnTo>
                    <a:pt x="385041" y="3617491"/>
                  </a:lnTo>
                </a:path>
                <a:path w="4687570" h="3617595">
                  <a:moveTo>
                    <a:pt x="447140" y="3504762"/>
                  </a:moveTo>
                  <a:lnTo>
                    <a:pt x="447140" y="3617491"/>
                  </a:lnTo>
                </a:path>
                <a:path w="4687570" h="3617595">
                  <a:moveTo>
                    <a:pt x="509894" y="3504762"/>
                  </a:moveTo>
                  <a:lnTo>
                    <a:pt x="509894" y="3617491"/>
                  </a:lnTo>
                </a:path>
                <a:path w="4687570" h="3617595">
                  <a:moveTo>
                    <a:pt x="584408" y="3504762"/>
                  </a:moveTo>
                  <a:lnTo>
                    <a:pt x="584408" y="3617491"/>
                  </a:lnTo>
                </a:path>
                <a:path w="4687570" h="3617595">
                  <a:moveTo>
                    <a:pt x="646508" y="3504762"/>
                  </a:moveTo>
                  <a:lnTo>
                    <a:pt x="646508" y="3617491"/>
                  </a:lnTo>
                </a:path>
                <a:path w="4687570" h="3617595">
                  <a:moveTo>
                    <a:pt x="721022" y="3504762"/>
                  </a:moveTo>
                  <a:lnTo>
                    <a:pt x="721022" y="3617491"/>
                  </a:lnTo>
                </a:path>
                <a:path w="4687570" h="3617595">
                  <a:moveTo>
                    <a:pt x="783122" y="3504762"/>
                  </a:moveTo>
                  <a:lnTo>
                    <a:pt x="783122" y="3617491"/>
                  </a:lnTo>
                </a:path>
                <a:path w="4687570" h="3617595">
                  <a:moveTo>
                    <a:pt x="845222" y="3504762"/>
                  </a:moveTo>
                  <a:lnTo>
                    <a:pt x="845222" y="3617491"/>
                  </a:lnTo>
                </a:path>
                <a:path w="4687570" h="3617595">
                  <a:moveTo>
                    <a:pt x="919737" y="3504762"/>
                  </a:moveTo>
                  <a:lnTo>
                    <a:pt x="919737" y="3617491"/>
                  </a:lnTo>
                </a:path>
                <a:path w="4687570" h="3617595">
                  <a:moveTo>
                    <a:pt x="981836" y="3504762"/>
                  </a:moveTo>
                  <a:lnTo>
                    <a:pt x="981836" y="3617491"/>
                  </a:lnTo>
                </a:path>
                <a:path w="4687570" h="3617595">
                  <a:moveTo>
                    <a:pt x="1057032" y="3504762"/>
                  </a:moveTo>
                  <a:lnTo>
                    <a:pt x="1057032" y="3617491"/>
                  </a:lnTo>
                </a:path>
                <a:path w="4687570" h="3617595">
                  <a:moveTo>
                    <a:pt x="1119131" y="3504762"/>
                  </a:moveTo>
                  <a:lnTo>
                    <a:pt x="1119131" y="3617491"/>
                  </a:lnTo>
                </a:path>
                <a:path w="4687570" h="3617595">
                  <a:moveTo>
                    <a:pt x="1193646" y="3504762"/>
                  </a:moveTo>
                  <a:lnTo>
                    <a:pt x="1193646" y="3617491"/>
                  </a:lnTo>
                </a:path>
                <a:path w="4687570" h="3617595">
                  <a:moveTo>
                    <a:pt x="1255746" y="3504762"/>
                  </a:moveTo>
                  <a:lnTo>
                    <a:pt x="1255746" y="3617491"/>
                  </a:lnTo>
                </a:path>
                <a:path w="4687570" h="3617595">
                  <a:moveTo>
                    <a:pt x="1317846" y="3504762"/>
                  </a:moveTo>
                  <a:lnTo>
                    <a:pt x="1317846" y="3617491"/>
                  </a:lnTo>
                </a:path>
                <a:path w="4687570" h="3617595">
                  <a:moveTo>
                    <a:pt x="1392360" y="3504762"/>
                  </a:moveTo>
                  <a:lnTo>
                    <a:pt x="1392360" y="3617491"/>
                  </a:lnTo>
                </a:path>
                <a:path w="4687570" h="3617595">
                  <a:moveTo>
                    <a:pt x="1454460" y="3504762"/>
                  </a:moveTo>
                  <a:lnTo>
                    <a:pt x="1454460" y="3617491"/>
                  </a:lnTo>
                </a:path>
                <a:path w="4687570" h="3617595">
                  <a:moveTo>
                    <a:pt x="1528974" y="3504762"/>
                  </a:moveTo>
                  <a:lnTo>
                    <a:pt x="1528974" y="3617491"/>
                  </a:lnTo>
                </a:path>
                <a:path w="4687570" h="3617595">
                  <a:moveTo>
                    <a:pt x="1591728" y="3504762"/>
                  </a:moveTo>
                  <a:lnTo>
                    <a:pt x="1591728" y="3617491"/>
                  </a:lnTo>
                </a:path>
                <a:path w="4687570" h="3617595">
                  <a:moveTo>
                    <a:pt x="1653827" y="3504762"/>
                  </a:moveTo>
                  <a:lnTo>
                    <a:pt x="1653827" y="3617491"/>
                  </a:lnTo>
                </a:path>
                <a:path w="4687570" h="3617595">
                  <a:moveTo>
                    <a:pt x="1728342" y="3504762"/>
                  </a:moveTo>
                  <a:lnTo>
                    <a:pt x="1728342" y="3617491"/>
                  </a:lnTo>
                </a:path>
                <a:path w="4687570" h="3617595">
                  <a:moveTo>
                    <a:pt x="1790442" y="3504762"/>
                  </a:moveTo>
                  <a:lnTo>
                    <a:pt x="1790442" y="3617491"/>
                  </a:lnTo>
                </a:path>
                <a:path w="4687570" h="3617595">
                  <a:moveTo>
                    <a:pt x="1864983" y="3504762"/>
                  </a:moveTo>
                  <a:lnTo>
                    <a:pt x="1864983" y="3617491"/>
                  </a:lnTo>
                </a:path>
                <a:path w="4687570" h="3617595">
                  <a:moveTo>
                    <a:pt x="1927165" y="3504762"/>
                  </a:moveTo>
                  <a:lnTo>
                    <a:pt x="1927165" y="3617491"/>
                  </a:lnTo>
                </a:path>
                <a:path w="4687570" h="3617595">
                  <a:moveTo>
                    <a:pt x="2001489" y="3504762"/>
                  </a:moveTo>
                  <a:lnTo>
                    <a:pt x="2001489" y="3617491"/>
                  </a:lnTo>
                </a:path>
                <a:path w="4687570" h="3617595">
                  <a:moveTo>
                    <a:pt x="2064378" y="3504762"/>
                  </a:moveTo>
                  <a:lnTo>
                    <a:pt x="2064378" y="3617491"/>
                  </a:lnTo>
                </a:path>
                <a:path w="4687570" h="3617595">
                  <a:moveTo>
                    <a:pt x="2126451" y="3504762"/>
                  </a:moveTo>
                  <a:lnTo>
                    <a:pt x="2126451" y="3617491"/>
                  </a:lnTo>
                </a:path>
                <a:path w="4687570" h="3617595">
                  <a:moveTo>
                    <a:pt x="2201047" y="3504762"/>
                  </a:moveTo>
                  <a:lnTo>
                    <a:pt x="2201047" y="3617491"/>
                  </a:lnTo>
                </a:path>
                <a:path w="4687570" h="3617595">
                  <a:moveTo>
                    <a:pt x="2263120" y="3504762"/>
                  </a:moveTo>
                  <a:lnTo>
                    <a:pt x="2263120" y="3617491"/>
                  </a:lnTo>
                </a:path>
                <a:path w="4687570" h="3617595">
                  <a:moveTo>
                    <a:pt x="2337716" y="3504762"/>
                  </a:moveTo>
                  <a:lnTo>
                    <a:pt x="2337716" y="3617491"/>
                  </a:lnTo>
                </a:path>
                <a:path w="4687570" h="3617595">
                  <a:moveTo>
                    <a:pt x="2399788" y="3504762"/>
                  </a:moveTo>
                  <a:lnTo>
                    <a:pt x="2399788" y="3617491"/>
                  </a:lnTo>
                </a:path>
                <a:path w="4687570" h="3617595">
                  <a:moveTo>
                    <a:pt x="2461861" y="3504762"/>
                  </a:moveTo>
                  <a:lnTo>
                    <a:pt x="2461861" y="3617491"/>
                  </a:lnTo>
                </a:path>
                <a:path w="4687570" h="3617595">
                  <a:moveTo>
                    <a:pt x="2536185" y="3504762"/>
                  </a:moveTo>
                  <a:lnTo>
                    <a:pt x="2536185" y="3617491"/>
                  </a:lnTo>
                </a:path>
                <a:path w="4687570" h="3617595">
                  <a:moveTo>
                    <a:pt x="2599074" y="3504762"/>
                  </a:moveTo>
                  <a:lnTo>
                    <a:pt x="2599074" y="3617491"/>
                  </a:lnTo>
                </a:path>
                <a:path w="4687570" h="3617595">
                  <a:moveTo>
                    <a:pt x="2673670" y="3504762"/>
                  </a:moveTo>
                  <a:lnTo>
                    <a:pt x="2673670" y="3617491"/>
                  </a:lnTo>
                </a:path>
                <a:path w="4687570" h="3617595">
                  <a:moveTo>
                    <a:pt x="2735743" y="3504762"/>
                  </a:moveTo>
                  <a:lnTo>
                    <a:pt x="2735743" y="3617491"/>
                  </a:lnTo>
                </a:path>
                <a:path w="4687570" h="3617595">
                  <a:moveTo>
                    <a:pt x="2797816" y="3504762"/>
                  </a:moveTo>
                  <a:lnTo>
                    <a:pt x="2797816" y="3617491"/>
                  </a:lnTo>
                </a:path>
                <a:path w="4687570" h="3617595">
                  <a:moveTo>
                    <a:pt x="2872412" y="3504762"/>
                  </a:moveTo>
                  <a:lnTo>
                    <a:pt x="2872412" y="3617491"/>
                  </a:lnTo>
                </a:path>
                <a:path w="4687570" h="3617595">
                  <a:moveTo>
                    <a:pt x="2934484" y="3504762"/>
                  </a:moveTo>
                  <a:lnTo>
                    <a:pt x="2934484" y="3617491"/>
                  </a:lnTo>
                </a:path>
                <a:path w="4687570" h="3617595">
                  <a:moveTo>
                    <a:pt x="3008808" y="3504762"/>
                  </a:moveTo>
                  <a:lnTo>
                    <a:pt x="3008808" y="3617491"/>
                  </a:lnTo>
                </a:path>
                <a:path w="4687570" h="3617595">
                  <a:moveTo>
                    <a:pt x="3071153" y="3504762"/>
                  </a:moveTo>
                  <a:lnTo>
                    <a:pt x="3071153" y="3617491"/>
                  </a:lnTo>
                </a:path>
                <a:path w="4687570" h="3617595">
                  <a:moveTo>
                    <a:pt x="3146294" y="3504762"/>
                  </a:moveTo>
                  <a:lnTo>
                    <a:pt x="3146294" y="3617491"/>
                  </a:lnTo>
                </a:path>
                <a:path w="4687570" h="3617595">
                  <a:moveTo>
                    <a:pt x="3208366" y="3504762"/>
                  </a:moveTo>
                  <a:lnTo>
                    <a:pt x="3208366" y="3617491"/>
                  </a:lnTo>
                </a:path>
                <a:path w="4687570" h="3617595">
                  <a:moveTo>
                    <a:pt x="3270439" y="3504762"/>
                  </a:moveTo>
                  <a:lnTo>
                    <a:pt x="3270439" y="3617491"/>
                  </a:lnTo>
                </a:path>
                <a:path w="4687570" h="3617595">
                  <a:moveTo>
                    <a:pt x="3345035" y="3504762"/>
                  </a:moveTo>
                  <a:lnTo>
                    <a:pt x="3345035" y="3617491"/>
                  </a:lnTo>
                </a:path>
                <a:path w="4687570" h="3617595">
                  <a:moveTo>
                    <a:pt x="3407108" y="3504762"/>
                  </a:moveTo>
                  <a:lnTo>
                    <a:pt x="3407108" y="3617491"/>
                  </a:lnTo>
                </a:path>
                <a:path w="4687570" h="3617595">
                  <a:moveTo>
                    <a:pt x="3481432" y="3504762"/>
                  </a:moveTo>
                  <a:lnTo>
                    <a:pt x="3481432" y="3617491"/>
                  </a:lnTo>
                </a:path>
                <a:path w="4687570" h="3617595">
                  <a:moveTo>
                    <a:pt x="3543504" y="3504762"/>
                  </a:moveTo>
                  <a:lnTo>
                    <a:pt x="3543504" y="3617491"/>
                  </a:lnTo>
                </a:path>
                <a:path w="4687570" h="3617595">
                  <a:moveTo>
                    <a:pt x="3605849" y="3504762"/>
                  </a:moveTo>
                  <a:lnTo>
                    <a:pt x="3605849" y="3617491"/>
                  </a:lnTo>
                </a:path>
                <a:path w="4687570" h="3617595">
                  <a:moveTo>
                    <a:pt x="3680990" y="3504762"/>
                  </a:moveTo>
                  <a:lnTo>
                    <a:pt x="3680990" y="3617491"/>
                  </a:lnTo>
                </a:path>
                <a:path w="4687570" h="3617595">
                  <a:moveTo>
                    <a:pt x="3743062" y="3504762"/>
                  </a:moveTo>
                  <a:lnTo>
                    <a:pt x="3743062" y="3617491"/>
                  </a:lnTo>
                </a:path>
                <a:path w="4687570" h="3617595">
                  <a:moveTo>
                    <a:pt x="3817658" y="3504762"/>
                  </a:moveTo>
                  <a:lnTo>
                    <a:pt x="3817658" y="3617491"/>
                  </a:lnTo>
                </a:path>
                <a:path w="4687570" h="3617595">
                  <a:moveTo>
                    <a:pt x="3879731" y="3504762"/>
                  </a:moveTo>
                  <a:lnTo>
                    <a:pt x="3879731" y="3617491"/>
                  </a:lnTo>
                </a:path>
                <a:path w="4687570" h="3617595">
                  <a:moveTo>
                    <a:pt x="3954055" y="3504762"/>
                  </a:moveTo>
                  <a:lnTo>
                    <a:pt x="3954055" y="3617491"/>
                  </a:lnTo>
                </a:path>
                <a:path w="4687570" h="3617595">
                  <a:moveTo>
                    <a:pt x="4016128" y="3504762"/>
                  </a:moveTo>
                  <a:lnTo>
                    <a:pt x="4016128" y="3617491"/>
                  </a:lnTo>
                </a:path>
                <a:path w="4687570" h="3617595">
                  <a:moveTo>
                    <a:pt x="4078473" y="3504762"/>
                  </a:moveTo>
                  <a:lnTo>
                    <a:pt x="4078473" y="3617491"/>
                  </a:lnTo>
                </a:path>
                <a:path w="4687570" h="3617595">
                  <a:moveTo>
                    <a:pt x="4152796" y="3504762"/>
                  </a:moveTo>
                  <a:lnTo>
                    <a:pt x="4152796" y="3617491"/>
                  </a:lnTo>
                </a:path>
                <a:path w="4687570" h="3617595">
                  <a:moveTo>
                    <a:pt x="4215686" y="3504762"/>
                  </a:moveTo>
                  <a:lnTo>
                    <a:pt x="4215686" y="3617491"/>
                  </a:lnTo>
                </a:path>
                <a:path w="4687570" h="3617595">
                  <a:moveTo>
                    <a:pt x="4290010" y="3504762"/>
                  </a:moveTo>
                  <a:lnTo>
                    <a:pt x="4290010" y="3617491"/>
                  </a:lnTo>
                </a:path>
                <a:path w="4687570" h="3617595">
                  <a:moveTo>
                    <a:pt x="4352354" y="3504762"/>
                  </a:moveTo>
                  <a:lnTo>
                    <a:pt x="4352354" y="3617491"/>
                  </a:lnTo>
                </a:path>
                <a:path w="4687570" h="3617595">
                  <a:moveTo>
                    <a:pt x="4414427" y="3504762"/>
                  </a:moveTo>
                  <a:lnTo>
                    <a:pt x="4414427" y="3617491"/>
                  </a:lnTo>
                </a:path>
                <a:path w="4687570" h="3617595">
                  <a:moveTo>
                    <a:pt x="4488751" y="3504762"/>
                  </a:moveTo>
                  <a:lnTo>
                    <a:pt x="4488751" y="3617491"/>
                  </a:lnTo>
                </a:path>
                <a:path w="4687570" h="3617595">
                  <a:moveTo>
                    <a:pt x="111785" y="3467414"/>
                  </a:moveTo>
                  <a:lnTo>
                    <a:pt x="111785" y="261598"/>
                  </a:lnTo>
                </a:path>
                <a:path w="4687570" h="3617595">
                  <a:moveTo>
                    <a:pt x="111785" y="3467414"/>
                  </a:moveTo>
                  <a:lnTo>
                    <a:pt x="0" y="3467414"/>
                  </a:lnTo>
                </a:path>
                <a:path w="4687570" h="3617595">
                  <a:moveTo>
                    <a:pt x="111785" y="2669237"/>
                  </a:moveTo>
                  <a:lnTo>
                    <a:pt x="0" y="2669237"/>
                  </a:lnTo>
                </a:path>
                <a:path w="4687570" h="3617595">
                  <a:moveTo>
                    <a:pt x="111785" y="1858611"/>
                  </a:moveTo>
                  <a:lnTo>
                    <a:pt x="0" y="1858611"/>
                  </a:lnTo>
                </a:path>
                <a:path w="4687570" h="3617595">
                  <a:moveTo>
                    <a:pt x="111785" y="1060379"/>
                  </a:moveTo>
                  <a:lnTo>
                    <a:pt x="0" y="1060379"/>
                  </a:lnTo>
                </a:path>
                <a:path w="4687570" h="3617595">
                  <a:moveTo>
                    <a:pt x="111785" y="261598"/>
                  </a:moveTo>
                  <a:lnTo>
                    <a:pt x="0" y="261598"/>
                  </a:lnTo>
                </a:path>
                <a:path w="4687570" h="3617595">
                  <a:moveTo>
                    <a:pt x="111785" y="3504762"/>
                  </a:moveTo>
                  <a:lnTo>
                    <a:pt x="4687492" y="3504762"/>
                  </a:lnTo>
                  <a:lnTo>
                    <a:pt x="4687492" y="0"/>
                  </a:lnTo>
                  <a:lnTo>
                    <a:pt x="111785" y="0"/>
                  </a:lnTo>
                  <a:lnTo>
                    <a:pt x="111785" y="3504762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0" name="object 340"/>
          <p:cNvSpPr txBox="1"/>
          <p:nvPr/>
        </p:nvSpPr>
        <p:spPr>
          <a:xfrm>
            <a:off x="915053" y="5257846"/>
            <a:ext cx="4825365" cy="10026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50" dirty="0">
                <a:latin typeface="Arial"/>
                <a:cs typeface="Arial"/>
              </a:rPr>
              <a:t>0</a:t>
            </a:r>
            <a:endParaRPr sz="1450">
              <a:latin typeface="Arial"/>
              <a:cs typeface="Arial"/>
            </a:endParaRPr>
          </a:p>
          <a:p>
            <a:pPr marL="323850">
              <a:lnSpc>
                <a:spcPct val="100000"/>
              </a:lnSpc>
              <a:spcBef>
                <a:spcPts val="1205"/>
              </a:spcBef>
              <a:tabLst>
                <a:tab pos="995044" algn="l"/>
                <a:tab pos="1666239" algn="l"/>
                <a:tab pos="2350135" algn="l"/>
                <a:tab pos="3021965" algn="l"/>
                <a:tab pos="3693160" algn="l"/>
                <a:tab pos="4364355" algn="l"/>
              </a:tabLst>
            </a:pPr>
            <a:r>
              <a:rPr sz="1550" spc="-20" dirty="0">
                <a:latin typeface="Arial"/>
                <a:cs typeface="Arial"/>
              </a:rPr>
              <a:t>1960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1970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1980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1990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2000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2010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2020</a:t>
            </a:r>
            <a:endParaRPr sz="1550">
              <a:latin typeface="Arial"/>
              <a:cs typeface="Arial"/>
            </a:endParaRPr>
          </a:p>
          <a:p>
            <a:pPr marL="203835" algn="ctr">
              <a:lnSpc>
                <a:spcPct val="100000"/>
              </a:lnSpc>
              <a:spcBef>
                <a:spcPts val="990"/>
              </a:spcBef>
            </a:pPr>
            <a:r>
              <a:rPr sz="1550" spc="-20" dirty="0">
                <a:latin typeface="Arial"/>
                <a:cs typeface="Arial"/>
              </a:rPr>
              <a:t>Year</a:t>
            </a:r>
            <a:endParaRPr sz="1550">
              <a:latin typeface="Arial"/>
              <a:cs typeface="Arial"/>
            </a:endParaRPr>
          </a:p>
        </p:txBody>
      </p:sp>
      <p:sp>
        <p:nvSpPr>
          <p:cNvPr id="341" name="object 341"/>
          <p:cNvSpPr txBox="1"/>
          <p:nvPr/>
        </p:nvSpPr>
        <p:spPr>
          <a:xfrm>
            <a:off x="716339" y="4459011"/>
            <a:ext cx="3238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5" dirty="0">
                <a:latin typeface="Arial"/>
                <a:cs typeface="Arial"/>
              </a:rPr>
              <a:t>100</a:t>
            </a:r>
            <a:endParaRPr sz="1450">
              <a:latin typeface="Arial"/>
              <a:cs typeface="Arial"/>
            </a:endParaRPr>
          </a:p>
        </p:txBody>
      </p:sp>
      <p:sp>
        <p:nvSpPr>
          <p:cNvPr id="342" name="object 342"/>
          <p:cNvSpPr txBox="1"/>
          <p:nvPr/>
        </p:nvSpPr>
        <p:spPr>
          <a:xfrm>
            <a:off x="716339" y="3648357"/>
            <a:ext cx="3238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5" dirty="0">
                <a:latin typeface="Arial"/>
                <a:cs typeface="Arial"/>
              </a:rPr>
              <a:t>200</a:t>
            </a:r>
            <a:endParaRPr sz="1450">
              <a:latin typeface="Arial"/>
              <a:cs typeface="Arial"/>
            </a:endParaRPr>
          </a:p>
        </p:txBody>
      </p:sp>
      <p:sp>
        <p:nvSpPr>
          <p:cNvPr id="343" name="object 343"/>
          <p:cNvSpPr txBox="1"/>
          <p:nvPr/>
        </p:nvSpPr>
        <p:spPr>
          <a:xfrm>
            <a:off x="716339" y="2850180"/>
            <a:ext cx="3238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5" dirty="0">
                <a:latin typeface="Arial"/>
                <a:cs typeface="Arial"/>
              </a:rPr>
              <a:t>300</a:t>
            </a:r>
            <a:endParaRPr sz="1450">
              <a:latin typeface="Arial"/>
              <a:cs typeface="Arial"/>
            </a:endParaRPr>
          </a:p>
        </p:txBody>
      </p:sp>
      <p:sp>
        <p:nvSpPr>
          <p:cNvPr id="344" name="object 344"/>
          <p:cNvSpPr txBox="1"/>
          <p:nvPr/>
        </p:nvSpPr>
        <p:spPr>
          <a:xfrm>
            <a:off x="716339" y="2051948"/>
            <a:ext cx="3238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5" dirty="0">
                <a:latin typeface="Arial"/>
                <a:cs typeface="Arial"/>
              </a:rPr>
              <a:t>400</a:t>
            </a:r>
            <a:endParaRPr sz="1450">
              <a:latin typeface="Arial"/>
              <a:cs typeface="Arial"/>
            </a:endParaRPr>
          </a:p>
        </p:txBody>
      </p:sp>
      <p:sp>
        <p:nvSpPr>
          <p:cNvPr id="345" name="object 345"/>
          <p:cNvSpPr txBox="1"/>
          <p:nvPr/>
        </p:nvSpPr>
        <p:spPr>
          <a:xfrm>
            <a:off x="399210" y="2805329"/>
            <a:ext cx="248285" cy="19177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30"/>
              </a:lnSpc>
            </a:pPr>
            <a:r>
              <a:rPr sz="1550" dirty="0">
                <a:latin typeface="Arial"/>
                <a:cs typeface="Arial"/>
              </a:rPr>
              <a:t>Catch</a:t>
            </a:r>
            <a:r>
              <a:rPr sz="1550" spc="-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(thousands</a:t>
            </a:r>
            <a:r>
              <a:rPr sz="1550" spc="-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mt)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46" name="object 34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5974" y="1415201"/>
            <a:ext cx="4471077" cy="4793162"/>
          </a:xfrm>
          <a:prstGeom prst="rect">
            <a:avLst/>
          </a:prstGeom>
        </p:spPr>
      </p:pic>
      <p:sp>
        <p:nvSpPr>
          <p:cNvPr id="347" name="object 347"/>
          <p:cNvSpPr txBox="1"/>
          <p:nvPr/>
        </p:nvSpPr>
        <p:spPr>
          <a:xfrm>
            <a:off x="8293100" y="6466585"/>
            <a:ext cx="142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8" name="object 348"/>
          <p:cNvSpPr txBox="1"/>
          <p:nvPr/>
        </p:nvSpPr>
        <p:spPr>
          <a:xfrm>
            <a:off x="11171935" y="64254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49" name="object 349"/>
          <p:cNvGrpSpPr/>
          <p:nvPr/>
        </p:nvGrpSpPr>
        <p:grpSpPr>
          <a:xfrm>
            <a:off x="4637414" y="2087911"/>
            <a:ext cx="73025" cy="626110"/>
            <a:chOff x="4637414" y="2087911"/>
            <a:chExt cx="73025" cy="626110"/>
          </a:xfrm>
        </p:grpSpPr>
        <p:sp>
          <p:nvSpPr>
            <p:cNvPr id="350" name="object 350"/>
            <p:cNvSpPr/>
            <p:nvPr/>
          </p:nvSpPr>
          <p:spPr>
            <a:xfrm>
              <a:off x="4637414" y="2087911"/>
              <a:ext cx="73025" cy="62865"/>
            </a:xfrm>
            <a:custGeom>
              <a:avLst/>
              <a:gdLst/>
              <a:ahLst/>
              <a:cxnLst/>
              <a:rect l="l" t="t" r="r" b="b"/>
              <a:pathLst>
                <a:path w="73025" h="62864">
                  <a:moveTo>
                    <a:pt x="72626" y="0"/>
                  </a:moveTo>
                  <a:lnTo>
                    <a:pt x="0" y="0"/>
                  </a:lnTo>
                  <a:lnTo>
                    <a:pt x="0" y="62454"/>
                  </a:lnTo>
                  <a:lnTo>
                    <a:pt x="72626" y="62454"/>
                  </a:lnTo>
                  <a:lnTo>
                    <a:pt x="7262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4637415" y="2223231"/>
              <a:ext cx="73025" cy="73660"/>
            </a:xfrm>
            <a:custGeom>
              <a:avLst/>
              <a:gdLst/>
              <a:ahLst/>
              <a:cxnLst/>
              <a:rect l="l" t="t" r="r" b="b"/>
              <a:pathLst>
                <a:path w="73025" h="73660">
                  <a:moveTo>
                    <a:pt x="72626" y="0"/>
                  </a:moveTo>
                  <a:lnTo>
                    <a:pt x="0" y="0"/>
                  </a:lnTo>
                  <a:lnTo>
                    <a:pt x="0" y="73411"/>
                  </a:lnTo>
                  <a:lnTo>
                    <a:pt x="72626" y="73411"/>
                  </a:lnTo>
                  <a:lnTo>
                    <a:pt x="7262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4637415" y="2369509"/>
              <a:ext cx="73025" cy="62865"/>
            </a:xfrm>
            <a:custGeom>
              <a:avLst/>
              <a:gdLst/>
              <a:ahLst/>
              <a:cxnLst/>
              <a:rect l="l" t="t" r="r" b="b"/>
              <a:pathLst>
                <a:path w="73025" h="62864">
                  <a:moveTo>
                    <a:pt x="72626" y="0"/>
                  </a:moveTo>
                  <a:lnTo>
                    <a:pt x="0" y="0"/>
                  </a:lnTo>
                  <a:lnTo>
                    <a:pt x="0" y="62454"/>
                  </a:lnTo>
                  <a:lnTo>
                    <a:pt x="72626" y="62454"/>
                  </a:lnTo>
                  <a:lnTo>
                    <a:pt x="7262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4637415" y="2504830"/>
              <a:ext cx="73025" cy="73660"/>
            </a:xfrm>
            <a:custGeom>
              <a:avLst/>
              <a:gdLst/>
              <a:ahLst/>
              <a:cxnLst/>
              <a:rect l="l" t="t" r="r" b="b"/>
              <a:pathLst>
                <a:path w="73025" h="73660">
                  <a:moveTo>
                    <a:pt x="72626" y="0"/>
                  </a:moveTo>
                  <a:lnTo>
                    <a:pt x="0" y="0"/>
                  </a:lnTo>
                  <a:lnTo>
                    <a:pt x="0" y="73411"/>
                  </a:lnTo>
                  <a:lnTo>
                    <a:pt x="72626" y="73411"/>
                  </a:lnTo>
                  <a:lnTo>
                    <a:pt x="7262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4637415" y="2651098"/>
              <a:ext cx="73025" cy="62865"/>
            </a:xfrm>
            <a:custGeom>
              <a:avLst/>
              <a:gdLst/>
              <a:ahLst/>
              <a:cxnLst/>
              <a:rect l="l" t="t" r="r" b="b"/>
              <a:pathLst>
                <a:path w="73025" h="62864">
                  <a:moveTo>
                    <a:pt x="72626" y="0"/>
                  </a:moveTo>
                  <a:lnTo>
                    <a:pt x="0" y="0"/>
                  </a:lnTo>
                  <a:lnTo>
                    <a:pt x="0" y="62454"/>
                  </a:lnTo>
                  <a:lnTo>
                    <a:pt x="72626" y="62454"/>
                  </a:lnTo>
                  <a:lnTo>
                    <a:pt x="7262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5" name="object 355"/>
          <p:cNvSpPr txBox="1"/>
          <p:nvPr/>
        </p:nvSpPr>
        <p:spPr>
          <a:xfrm>
            <a:off x="4769967" y="2053850"/>
            <a:ext cx="963930" cy="727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75"/>
              </a:spcBef>
            </a:pPr>
            <a:r>
              <a:rPr sz="900" spc="-10" dirty="0">
                <a:latin typeface="Arial"/>
                <a:cs typeface="Arial"/>
              </a:rPr>
              <a:t>US.Commercial US.Recreational </a:t>
            </a:r>
            <a:r>
              <a:rPr sz="900" spc="-25" dirty="0">
                <a:latin typeface="Arial"/>
                <a:cs typeface="Arial"/>
              </a:rPr>
              <a:t>US.Comm.discards </a:t>
            </a:r>
            <a:r>
              <a:rPr sz="900" spc="-10" dirty="0">
                <a:latin typeface="Arial"/>
                <a:cs typeface="Arial"/>
              </a:rPr>
              <a:t>Canada Other.Countries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Albatross: age compositions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"/>
          <a:stretch/>
        </p:blipFill>
        <p:spPr>
          <a:xfrm>
            <a:off x="930634" y="1919591"/>
            <a:ext cx="5120903" cy="4873559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7018" t="23373" r="33772" b="9727"/>
          <a:stretch/>
        </p:blipFill>
        <p:spPr>
          <a:xfrm>
            <a:off x="6364224" y="1928542"/>
            <a:ext cx="4947800" cy="47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67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Bigelow: aggregate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1"/>
          <a:stretch/>
        </p:blipFill>
        <p:spPr>
          <a:xfrm>
            <a:off x="880688" y="1770433"/>
            <a:ext cx="5212348" cy="4930315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9"/>
          <a:stretch/>
        </p:blipFill>
        <p:spPr>
          <a:xfrm>
            <a:off x="6984200" y="1738009"/>
            <a:ext cx="4542473" cy="496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04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Bigelow</a:t>
            </a:r>
            <a:r>
              <a:rPr lang="en-US" dirty="0"/>
              <a:t>: age compositions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6"/>
          <a:stretch/>
        </p:blipFill>
        <p:spPr>
          <a:xfrm>
            <a:off x="925835" y="1932562"/>
            <a:ext cx="5120903" cy="4871296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6435" t="23918" r="33565" b="9805"/>
          <a:stretch/>
        </p:blipFill>
        <p:spPr>
          <a:xfrm>
            <a:off x="6726468" y="1969239"/>
            <a:ext cx="4797566" cy="44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85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99" y="2265135"/>
            <a:ext cx="3657788" cy="36577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Retrospective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9" y="2271623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53088" y="2060523"/>
            <a:ext cx="2264922" cy="513834"/>
          </a:xfrm>
        </p:spPr>
        <p:txBody>
          <a:bodyPr/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0" t="38685" r="6533" b="33381"/>
          <a:stretch/>
        </p:blipFill>
        <p:spPr>
          <a:xfrm>
            <a:off x="8878111" y="3926471"/>
            <a:ext cx="2820481" cy="23623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9" r="95593" b="65787"/>
          <a:stretch/>
        </p:blipFill>
        <p:spPr>
          <a:xfrm>
            <a:off x="8596967" y="1912767"/>
            <a:ext cx="308976" cy="22439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33" t="38685" r="96453" b="33381"/>
          <a:stretch/>
        </p:blipFill>
        <p:spPr>
          <a:xfrm>
            <a:off x="8156643" y="4076979"/>
            <a:ext cx="708498" cy="23623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2" t="7609" r="6889" b="65787"/>
          <a:stretch/>
        </p:blipFill>
        <p:spPr>
          <a:xfrm>
            <a:off x="8845686" y="1840025"/>
            <a:ext cx="2804136" cy="22439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356541" y="4234502"/>
            <a:ext cx="102784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200" dirty="0" smtClean="0"/>
              <a:t>ρ</a:t>
            </a:r>
            <a:r>
              <a:rPr lang="en-US" sz="2200" dirty="0" smtClean="0"/>
              <a:t>=0.485</a:t>
            </a:r>
            <a:endParaRPr lang="en-US" sz="2200" dirty="0"/>
          </a:p>
        </p:txBody>
      </p:sp>
      <p:sp>
        <p:nvSpPr>
          <p:cNvPr id="17" name="TextBox 16"/>
          <p:cNvSpPr txBox="1"/>
          <p:nvPr/>
        </p:nvSpPr>
        <p:spPr>
          <a:xfrm>
            <a:off x="9311948" y="2031178"/>
            <a:ext cx="1168910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200" dirty="0" smtClean="0"/>
              <a:t>ρ</a:t>
            </a:r>
            <a:r>
              <a:rPr lang="en-US" sz="2200" dirty="0" smtClean="0"/>
              <a:t>= -0.306</a:t>
            </a:r>
            <a:endParaRPr lang="en-US" sz="2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6141" y="2059896"/>
            <a:ext cx="942754" cy="514461"/>
          </a:xfrm>
        </p:spPr>
        <p:txBody>
          <a:bodyPr/>
          <a:lstStyle/>
          <a:p>
            <a:r>
              <a:rPr lang="en-US" dirty="0" smtClean="0"/>
              <a:t>SSB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30195" y="5166624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ρ</a:t>
            </a:r>
            <a:r>
              <a:rPr lang="en-US" dirty="0" smtClean="0"/>
              <a:t>= -0.162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737979" y="52097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ρ</a:t>
            </a:r>
            <a:r>
              <a:rPr lang="en-US" dirty="0" smtClean="0"/>
              <a:t>=0.281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05093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0121550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702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5739319" cy="1223254"/>
          </a:xfrm>
        </p:spPr>
        <p:txBody>
          <a:bodyPr/>
          <a:lstStyle/>
          <a:p>
            <a:r>
              <a:rPr lang="en-US" dirty="0" smtClean="0"/>
              <a:t>Historical retrospective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9" b="2546"/>
          <a:stretch/>
        </p:blipFill>
        <p:spPr>
          <a:xfrm>
            <a:off x="4071836" y="1223254"/>
            <a:ext cx="3571875" cy="5394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2" b="2479"/>
          <a:stretch/>
        </p:blipFill>
        <p:spPr>
          <a:xfrm>
            <a:off x="7811463" y="1207865"/>
            <a:ext cx="3571875" cy="54072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948" y="5525353"/>
            <a:ext cx="3042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 smtClean="0"/>
              <a:t>* 2009 TRAC did not pass peer review</a:t>
            </a:r>
          </a:p>
        </p:txBody>
      </p:sp>
    </p:spTree>
    <p:extLst>
      <p:ext uri="{BB962C8B-B14F-4D97-AF65-F5344CB8AC3E}">
        <p14:creationId xmlns:p14="http://schemas.microsoft.com/office/powerpoint/2010/main" val="1782626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" b="68438"/>
          <a:stretch/>
        </p:blipFill>
        <p:spPr>
          <a:xfrm>
            <a:off x="7364791" y="90835"/>
            <a:ext cx="4674870" cy="2157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1593" y="2453645"/>
            <a:ext cx="7138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/>
              <a:t>Diagnostic issues with both </a:t>
            </a:r>
            <a:r>
              <a:rPr lang="en-US" sz="2400" dirty="0" smtClean="0"/>
              <a:t>assessments prior to 2017</a:t>
            </a:r>
            <a:endParaRPr lang="en-US" sz="2400" dirty="0"/>
          </a:p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2009 TRAC did not pass peer review</a:t>
            </a:r>
          </a:p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2009: ‘05 model should not be used for management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264614" cy="1223254"/>
          </a:xfrm>
        </p:spPr>
        <p:txBody>
          <a:bodyPr>
            <a:normAutofit/>
          </a:bodyPr>
          <a:lstStyle/>
          <a:p>
            <a:r>
              <a:rPr lang="en-US" dirty="0" smtClean="0"/>
              <a:t>Historical retrospective (2)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42" b="38299"/>
          <a:stretch/>
        </p:blipFill>
        <p:spPr>
          <a:xfrm>
            <a:off x="7364791" y="2235887"/>
            <a:ext cx="4674870" cy="21647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91" b="5126"/>
          <a:stretch/>
        </p:blipFill>
        <p:spPr>
          <a:xfrm>
            <a:off x="7364791" y="4400636"/>
            <a:ext cx="4674870" cy="242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9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Survey</a:t>
            </a:r>
            <a:r>
              <a:rPr spc="-90" dirty="0"/>
              <a:t> </a:t>
            </a:r>
            <a:r>
              <a:rPr spc="-10" dirty="0"/>
              <a:t>indices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5954" y="214885"/>
            <a:ext cx="3339846" cy="66431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7" b="33363"/>
          <a:stretch/>
        </p:blipFill>
        <p:spPr>
          <a:xfrm>
            <a:off x="152400" y="2209800"/>
            <a:ext cx="4013533" cy="32438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" r="33660" b="38134"/>
          <a:stretch/>
        </p:blipFill>
        <p:spPr>
          <a:xfrm>
            <a:off x="4343400" y="350048"/>
            <a:ext cx="4495800" cy="29481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58" b="34580"/>
          <a:stretch/>
        </p:blipFill>
        <p:spPr>
          <a:xfrm>
            <a:off x="4253037" y="3837432"/>
            <a:ext cx="4546933" cy="2944368"/>
          </a:xfrm>
          <a:prstGeom prst="rect">
            <a:avLst/>
          </a:prstGeom>
        </p:spPr>
      </p:pic>
      <p:sp>
        <p:nvSpPr>
          <p:cNvPr id="12" name="object 5"/>
          <p:cNvSpPr txBox="1"/>
          <p:nvPr/>
        </p:nvSpPr>
        <p:spPr>
          <a:xfrm>
            <a:off x="4419600" y="69973"/>
            <a:ext cx="308051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>
                <a:latin typeface="Calibri"/>
                <a:cs typeface="Calibri"/>
              </a:rPr>
              <a:t>NEFSC trawl survey: Bigelow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4419600" y="3520177"/>
            <a:ext cx="308051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>
                <a:latin typeface="Calibri"/>
                <a:cs typeface="Calibri"/>
              </a:rPr>
              <a:t>NEFSC trawl survey: Albatross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147144" y="1824136"/>
            <a:ext cx="37390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>
                <a:latin typeface="Calibri"/>
                <a:cs typeface="Calibri"/>
              </a:rPr>
              <a:t>Combined egg index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1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85" dirty="0"/>
              <a:t> </a:t>
            </a:r>
            <a:r>
              <a:rPr spc="-2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525"/>
            <a:ext cx="2570480" cy="430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ASAP</a:t>
            </a:r>
            <a:r>
              <a:rPr sz="28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Wingdings"/>
                <a:cs typeface="Wingdings"/>
              </a:rPr>
              <a:t></a:t>
            </a:r>
            <a:r>
              <a:rPr sz="2800" spc="-114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WHAM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Age-comps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Recruitment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Time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varying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25" dirty="0">
                <a:latin typeface="Calibri"/>
                <a:cs typeface="Calibri"/>
              </a:rPr>
              <a:t>NAA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053" y="4878531"/>
            <a:ext cx="2409924" cy="10564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2833" y="4876928"/>
            <a:ext cx="3340453" cy="1053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685" y="1174241"/>
            <a:ext cx="6493002" cy="32971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Diagnostics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7519" y="1709276"/>
            <a:ext cx="3880485" cy="360299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760"/>
              </a:spcBef>
              <a:buAutoNum type="arabicParenR"/>
              <a:tabLst>
                <a:tab pos="380365" algn="l"/>
              </a:tabLst>
            </a:pPr>
            <a:r>
              <a:rPr sz="2800" spc="-10" dirty="0">
                <a:latin typeface="Calibri"/>
                <a:cs typeface="Calibri"/>
              </a:rPr>
              <a:t>Convergence</a:t>
            </a:r>
            <a:endParaRPr sz="2800">
              <a:latin typeface="Calibri"/>
              <a:cs typeface="Calibri"/>
            </a:endParaRPr>
          </a:p>
          <a:p>
            <a:pPr marL="381000" indent="-368300">
              <a:lnSpc>
                <a:spcPct val="100000"/>
              </a:lnSpc>
              <a:spcBef>
                <a:spcPts val="670"/>
              </a:spcBef>
              <a:buAutoNum type="arabicParenR"/>
              <a:tabLst>
                <a:tab pos="381000" algn="l"/>
              </a:tabLst>
            </a:pPr>
            <a:r>
              <a:rPr sz="2800" spc="-10" dirty="0">
                <a:latin typeface="Calibri"/>
                <a:cs typeface="Calibri"/>
              </a:rPr>
              <a:t>Residuals</a:t>
            </a:r>
            <a:endParaRPr sz="2800">
              <a:latin typeface="Calibri"/>
              <a:cs typeface="Calibri"/>
            </a:endParaRPr>
          </a:p>
          <a:p>
            <a:pPr marL="381635" indent="-368935">
              <a:lnSpc>
                <a:spcPct val="100000"/>
              </a:lnSpc>
              <a:spcBef>
                <a:spcPts val="660"/>
              </a:spcBef>
              <a:buAutoNum type="arabicParenR"/>
              <a:tabLst>
                <a:tab pos="381635" algn="l"/>
              </a:tabLst>
            </a:pPr>
            <a:r>
              <a:rPr sz="2800" spc="-25" dirty="0">
                <a:latin typeface="Calibri"/>
                <a:cs typeface="Calibri"/>
              </a:rPr>
              <a:t>AIC</a:t>
            </a:r>
            <a:endParaRPr sz="2800">
              <a:latin typeface="Calibri"/>
              <a:cs typeface="Calibri"/>
            </a:endParaRPr>
          </a:p>
          <a:p>
            <a:pPr marL="380365" indent="-367665">
              <a:lnSpc>
                <a:spcPct val="100000"/>
              </a:lnSpc>
              <a:spcBef>
                <a:spcPts val="665"/>
              </a:spcBef>
              <a:buAutoNum type="arabicParenR"/>
              <a:tabLst>
                <a:tab pos="380365" algn="l"/>
              </a:tabLst>
            </a:pPr>
            <a:r>
              <a:rPr sz="2800" spc="-10" dirty="0">
                <a:latin typeface="Calibri"/>
                <a:cs typeface="Calibri"/>
              </a:rPr>
              <a:t>Retrospective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patterns</a:t>
            </a:r>
            <a:endParaRPr sz="2800">
              <a:latin typeface="Calibri"/>
              <a:cs typeface="Calibri"/>
            </a:endParaRPr>
          </a:p>
          <a:p>
            <a:pPr marL="380365" indent="-367665">
              <a:lnSpc>
                <a:spcPct val="100000"/>
              </a:lnSpc>
              <a:spcBef>
                <a:spcPts val="665"/>
              </a:spcBef>
              <a:buAutoNum type="arabicParenR"/>
              <a:tabLst>
                <a:tab pos="380365" algn="l"/>
              </a:tabLst>
            </a:pPr>
            <a:r>
              <a:rPr sz="2800" dirty="0">
                <a:latin typeface="Calibri"/>
                <a:cs typeface="Calibri"/>
              </a:rPr>
              <a:t>Prediction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skill</a:t>
            </a:r>
            <a:endParaRPr sz="2800">
              <a:latin typeface="Calibri"/>
              <a:cs typeface="Calibri"/>
            </a:endParaRPr>
          </a:p>
          <a:p>
            <a:pPr marL="381635" indent="-368935">
              <a:lnSpc>
                <a:spcPct val="100000"/>
              </a:lnSpc>
              <a:spcBef>
                <a:spcPts val="660"/>
              </a:spcBef>
              <a:buAutoNum type="arabicParenR"/>
              <a:tabLst>
                <a:tab pos="381635" algn="l"/>
              </a:tabLst>
            </a:pPr>
            <a:r>
              <a:rPr sz="2800" dirty="0">
                <a:latin typeface="Calibri"/>
                <a:cs typeface="Calibri"/>
              </a:rPr>
              <a:t>Estimation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performance</a:t>
            </a:r>
            <a:endParaRPr sz="2800">
              <a:latin typeface="Calibri"/>
              <a:cs typeface="Calibri"/>
            </a:endParaRPr>
          </a:p>
          <a:p>
            <a:pPr marL="381000" indent="-368300">
              <a:lnSpc>
                <a:spcPct val="100000"/>
              </a:lnSpc>
              <a:spcBef>
                <a:spcPts val="670"/>
              </a:spcBef>
              <a:buAutoNum type="arabicParenR"/>
              <a:tabLst>
                <a:tab pos="381000" algn="l"/>
              </a:tabLst>
            </a:pPr>
            <a:r>
              <a:rPr sz="2800" spc="-10" dirty="0">
                <a:latin typeface="Calibri"/>
                <a:cs typeface="Calibri"/>
              </a:rPr>
              <a:t>Plausibility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1324" y="772937"/>
            <a:ext cx="2648664" cy="271089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3636" y="843128"/>
            <a:ext cx="3355127" cy="264397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6615" y="3831039"/>
            <a:ext cx="2885123" cy="24798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42737" y="3769863"/>
            <a:ext cx="2888580" cy="269563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4358" y="2438145"/>
            <a:ext cx="923925" cy="93853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15"/>
              </a:spcBef>
            </a:pP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ASAP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10"/>
              </a:spcBef>
            </a:pPr>
            <a:r>
              <a:rPr sz="2400" spc="-20" dirty="0">
                <a:latin typeface="Calibri"/>
                <a:cs typeface="Calibri"/>
              </a:rPr>
              <a:t>WHAM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3720" y="362711"/>
            <a:ext cx="5695950" cy="57537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5983" y="3227832"/>
            <a:ext cx="3476244" cy="231952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ASAP</a:t>
            </a:r>
            <a:r>
              <a:rPr spc="-7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20" dirty="0"/>
              <a:t>WHAM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58150" y="6333490"/>
            <a:ext cx="14281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9</a:t>
            </a:fld>
            <a:endParaRPr spc="-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</TotalTime>
  <Words>1486</Words>
  <Application>Microsoft Office PowerPoint</Application>
  <PresentationFormat>Widescreen</PresentationFormat>
  <Paragraphs>673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Times New Roman</vt:lpstr>
      <vt:lpstr>Wingdings</vt:lpstr>
      <vt:lpstr>Office Theme</vt:lpstr>
      <vt:lpstr>ToR 5: Atlantic mackerel</vt:lpstr>
      <vt:lpstr>Assessment Timeline</vt:lpstr>
      <vt:lpstr>Background</vt:lpstr>
      <vt:lpstr>Data inputs</vt:lpstr>
      <vt:lpstr>Fishery catch</vt:lpstr>
      <vt:lpstr>Survey indices</vt:lpstr>
      <vt:lpstr>The plan</vt:lpstr>
      <vt:lpstr>Diagnostics</vt:lpstr>
      <vt:lpstr>ASAP to WHAM</vt:lpstr>
      <vt:lpstr>Selectivity</vt:lpstr>
      <vt:lpstr>The plan</vt:lpstr>
      <vt:lpstr>Age composition comparison</vt:lpstr>
      <vt:lpstr>Fishery catch OSA residuals</vt:lpstr>
      <vt:lpstr>NEFSC Albatross OSA residuals</vt:lpstr>
      <vt:lpstr>NEFSC Bigelow OSA residuals</vt:lpstr>
      <vt:lpstr>Age comp summary</vt:lpstr>
      <vt:lpstr>The plan</vt:lpstr>
      <vt:lpstr>Recruitment</vt:lpstr>
      <vt:lpstr>The plan</vt:lpstr>
      <vt:lpstr>Time-varying selectivity</vt:lpstr>
      <vt:lpstr>Time-varying selectivity</vt:lpstr>
      <vt:lpstr>The plan</vt:lpstr>
      <vt:lpstr>Random effects on NAA</vt:lpstr>
      <vt:lpstr>Random effects on NAA</vt:lpstr>
      <vt:lpstr>Parameterization summary</vt:lpstr>
      <vt:lpstr>Selectivity</vt:lpstr>
      <vt:lpstr>Catch aggregate fit</vt:lpstr>
      <vt:lpstr>Catch age compositions</vt:lpstr>
      <vt:lpstr>Egg survey aggregate fit</vt:lpstr>
      <vt:lpstr>Bigelow survey aggregate fit</vt:lpstr>
      <vt:lpstr>Bigelow age compositions</vt:lpstr>
      <vt:lpstr>Albatross survey aggregate fit</vt:lpstr>
      <vt:lpstr>Albatross age compositions</vt:lpstr>
      <vt:lpstr>Retro: SSB</vt:lpstr>
      <vt:lpstr>Retro: F</vt:lpstr>
      <vt:lpstr>MASE</vt:lpstr>
      <vt:lpstr>Self-test</vt:lpstr>
      <vt:lpstr>Diagnostic Summary</vt:lpstr>
      <vt:lpstr>ASAP to proposed WHAM model</vt:lpstr>
      <vt:lpstr>Future work</vt:lpstr>
      <vt:lpstr>Biological reference points</vt:lpstr>
      <vt:lpstr>Short-term projections  </vt:lpstr>
      <vt:lpstr>Summary</vt:lpstr>
      <vt:lpstr>Back pocket slides</vt:lpstr>
      <vt:lpstr>Asap-like WHAM run (fixed effects only)</vt:lpstr>
      <vt:lpstr>Fishery catch: aggregate</vt:lpstr>
      <vt:lpstr>Fishery catch: age compositions</vt:lpstr>
      <vt:lpstr>Egg index</vt:lpstr>
      <vt:lpstr>Albatross: aggregate</vt:lpstr>
      <vt:lpstr>Albatross: age compositions</vt:lpstr>
      <vt:lpstr>Bigelow: aggregate</vt:lpstr>
      <vt:lpstr>Bigelow: age compositions</vt:lpstr>
      <vt:lpstr>Retrospective</vt:lpstr>
      <vt:lpstr>Historical retrospective</vt:lpstr>
      <vt:lpstr>Historical retrospective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 5: Mackerel</dc:title>
  <dc:creator>Alex Hansell</dc:creator>
  <cp:lastModifiedBy>Alex Hansell</cp:lastModifiedBy>
  <cp:revision>8</cp:revision>
  <dcterms:created xsi:type="dcterms:W3CDTF">2024-02-11T13:00:34Z</dcterms:created>
  <dcterms:modified xsi:type="dcterms:W3CDTF">2024-02-12T17:12:50Z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2024-02-09T00:00:00Z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2024-02-11T00:00:00Z</vt:filetime>
  </property>
  <property fmtid="{D5CDD505-2E9C-101B-9397-08002B2CF9AE}" pid="5" name="Producer">
    <vt:lpwstr>Microsoft® PowerPoint® 2016</vt:lpwstr>
  </property>
</Properties>
</file>